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3" r:id="rId3"/>
    <p:sldId id="264" r:id="rId4"/>
    <p:sldId id="256" r:id="rId5"/>
    <p:sldId id="260" r:id="rId6"/>
    <p:sldId id="265" r:id="rId7"/>
    <p:sldId id="266" r:id="rId8"/>
    <p:sldId id="267" r:id="rId9"/>
    <p:sldId id="269" r:id="rId10"/>
    <p:sldId id="268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4E28"/>
    <a:srgbClr val="F2FDDB"/>
    <a:srgbClr val="996600"/>
    <a:srgbClr val="9BEBB0"/>
    <a:srgbClr val="959D9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85" autoAdjust="0"/>
  </p:normalViewPr>
  <p:slideViewPr>
    <p:cSldViewPr>
      <p:cViewPr varScale="1">
        <p:scale>
          <a:sx n="57" d="100"/>
          <a:sy n="5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673E-ACA3-4F6F-8ED1-EB9DE509FDC5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1232-73CC-41C3-9B29-B248A7AF55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1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 adott állam területén keletkezett könyvtári dokumentum az adott állam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patriotikumának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számít.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F2FDDB">
              <a:alpha val="50980"/>
            </a:srgb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1857356" y="76778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Nemzeti könyvtár</a:t>
            </a:r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84E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" name="Tekercs függőlegesen 9"/>
          <p:cNvSpPr/>
          <p:nvPr userDrawn="1"/>
        </p:nvSpPr>
        <p:spPr>
          <a:xfrm>
            <a:off x="0" y="1268760"/>
            <a:ext cx="2664296" cy="5400600"/>
          </a:xfrm>
          <a:prstGeom prst="verticalScroll">
            <a:avLst/>
          </a:prstGeom>
          <a:solidFill>
            <a:srgbClr val="384E28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3" name="Egyenes összekötő 12"/>
          <p:cNvCxnSpPr/>
          <p:nvPr userDrawn="1"/>
        </p:nvCxnSpPr>
        <p:spPr>
          <a:xfrm rot="10800000">
            <a:off x="0" y="180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kciógomb: Egyéni 13">
            <a:hlinkClick r:id="rId2" action="ppaction://hlinksldjump" highlightClick="1"/>
          </p:cNvPr>
          <p:cNvSpPr/>
          <p:nvPr userDrawn="1"/>
        </p:nvSpPr>
        <p:spPr>
          <a:xfrm>
            <a:off x="540000" y="183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Alapítás</a:t>
            </a:r>
            <a:endParaRPr lang="hu-HU" sz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6" name="Akciógomb: Egyéni 15">
            <a:hlinkClick r:id="" action="ppaction://noaction" highlightClick="1"/>
          </p:cNvPr>
          <p:cNvSpPr/>
          <p:nvPr userDrawn="1"/>
        </p:nvSpPr>
        <p:spPr>
          <a:xfrm>
            <a:off x="540000" y="2556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Használat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Akciógomb: Egyéni 17">
            <a:hlinkClick r:id="" action="ppaction://noaction" highlightClick="1"/>
          </p:cNvPr>
          <p:cNvSpPr/>
          <p:nvPr userDrawn="1"/>
        </p:nvSpPr>
        <p:spPr>
          <a:xfrm>
            <a:off x="540000" y="2988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Gyűjtemények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kciógomb: Egyéni 18">
            <a:hlinkClick r:id="" action="ppaction://noaction" highlightClick="1"/>
          </p:cNvPr>
          <p:cNvSpPr/>
          <p:nvPr userDrawn="1"/>
        </p:nvSpPr>
        <p:spPr>
          <a:xfrm>
            <a:off x="540000" y="342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Szolgáltatások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Akciógomb: Egyéni 19">
            <a:hlinkClick r:id="" action="ppaction://noaction" highlightClick="1"/>
          </p:cNvPr>
          <p:cNvSpPr/>
          <p:nvPr userDrawn="1"/>
        </p:nvSpPr>
        <p:spPr>
          <a:xfrm>
            <a:off x="540000" y="3852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Katalógusok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Akciógomb: Egyéni 22">
            <a:hlinkClick r:id="" action="ppaction://noaction" highlightClick="1"/>
          </p:cNvPr>
          <p:cNvSpPr/>
          <p:nvPr userDrawn="1"/>
        </p:nvSpPr>
        <p:spPr>
          <a:xfrm>
            <a:off x="540000" y="4284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Adatbázisok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24" name="Egyenes összekötő 23"/>
          <p:cNvCxnSpPr/>
          <p:nvPr userDrawn="1"/>
        </p:nvCxnSpPr>
        <p:spPr>
          <a:xfrm rot="10800000">
            <a:off x="0" y="594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539552" y="594928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Készítette:</a:t>
            </a:r>
          </a:p>
          <a:p>
            <a:r>
              <a:rPr lang="hu-HU" sz="1200" u="none" baseline="0" dirty="0" err="1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Sz.G</a:t>
            </a:r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.</a:t>
            </a:r>
            <a:endParaRPr lang="hu-HU" sz="1200" u="none" baseline="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  <a:latin typeface="Bauhaus 93" pitchFamily="82" charset="0"/>
            </a:endParaRPr>
          </a:p>
        </p:txBody>
      </p:sp>
      <p:sp>
        <p:nvSpPr>
          <p:cNvPr id="22" name="Akciógomb: Egyéni 21">
            <a:hlinkClick r:id="" action="ppaction://noaction" highlightClick="1"/>
          </p:cNvPr>
          <p:cNvSpPr/>
          <p:nvPr userDrawn="1"/>
        </p:nvSpPr>
        <p:spPr>
          <a:xfrm>
            <a:off x="540000" y="5004175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Digitális könyvtár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Akciógomb: Egyéni 14">
            <a:hlinkClick r:id="" action="ppaction://noaction" highlightClick="1"/>
          </p:cNvPr>
          <p:cNvSpPr/>
          <p:nvPr userDrawn="1"/>
        </p:nvSpPr>
        <p:spPr>
          <a:xfrm>
            <a:off x="566555" y="5580000"/>
            <a:ext cx="1440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Tudja-e</a:t>
            </a:r>
            <a:r>
              <a:rPr lang="hu-HU" sz="1200" kern="1200" baseline="0" dirty="0" smtClean="0">
                <a:solidFill>
                  <a:schemeClr val="bg2">
                    <a:lumMod val="1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ea typeface="+mn-ea"/>
                <a:cs typeface="+mn-cs"/>
              </a:rPr>
              <a:t>?</a:t>
            </a:r>
            <a:endParaRPr lang="hu-HU" sz="1200" kern="1200" baseline="0" dirty="0">
              <a:solidFill>
                <a:schemeClr val="bg2">
                  <a:lumMod val="1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F2FDDB">
              <a:alpha val="50980"/>
            </a:srgb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print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anum.hu/oszk/lpext.dll/?f=templates&amp;fn=main-h.htm&amp;2.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mnb.oszk.hu/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oszk.hu/digitalis_konyvtar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unideb.h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Nemzeti_k%C3%B6nyvt%C3%A1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u.wikipedia.org/wiki/Sz%C3%A9ch%C3%A9nyi_Ferenc" TargetMode="External"/><Relationship Id="rId5" Type="http://schemas.openxmlformats.org/officeDocument/2006/relationships/hyperlink" Target="http://www.oszk.hu/" TargetMode="External"/><Relationship Id="rId4" Type="http://schemas.openxmlformats.org/officeDocument/2006/relationships/hyperlink" Target="http://en.wikipedia.org/wiki/List_of_national_librari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oszk.hu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zk.hu/content/koenyvtar-hasznala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ektar1.oszk.hu/LVbin/LibriVision/lv_search_form.htm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6535" y="1470556"/>
            <a:ext cx="8229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Országos </a:t>
            </a:r>
            <a:b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</a:br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Széchényi</a:t>
            </a:r>
            <a:b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</a:br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</a:t>
            </a:r>
            <a:endParaRPr lang="hu-H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84E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Cím 4"/>
          <p:cNvSpPr txBox="1">
            <a:spLocks/>
          </p:cNvSpPr>
          <p:nvPr/>
        </p:nvSpPr>
        <p:spPr>
          <a:xfrm>
            <a:off x="431540" y="4239090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II. Rákóczi Ferenc Gimnázium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  <a:ea typeface="+mj-ea"/>
                <a:cs typeface="+mj-cs"/>
              </a:rPr>
              <a:t>Könyvtárismereti órák</a:t>
            </a:r>
            <a:endParaRPr kumimoji="0" lang="hu-H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84E2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3491880" y="1313765"/>
            <a:ext cx="4500000" cy="2520280"/>
            <a:chOff x="2681790" y="1493785"/>
            <a:chExt cx="8010890" cy="48605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170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46124" t="9900" r="20689" b="41501"/>
            <a:stretch>
              <a:fillRect/>
            </a:stretch>
          </p:blipFill>
          <p:spPr bwMode="auto">
            <a:xfrm>
              <a:off x="5382090" y="1493785"/>
              <a:ext cx="5310590" cy="486054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71" name="Picture 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t="9000" r="82563" b="42401"/>
            <a:stretch>
              <a:fillRect/>
            </a:stretch>
          </p:blipFill>
          <p:spPr bwMode="auto">
            <a:xfrm>
              <a:off x="2681790" y="1493785"/>
              <a:ext cx="2790310" cy="486054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</p:grpSp>
      <p:pic>
        <p:nvPicPr>
          <p:cNvPr id="717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7650" r="6064" b="11715"/>
          <a:stretch>
            <a:fillRect/>
          </a:stretch>
        </p:blipFill>
        <p:spPr bwMode="auto">
          <a:xfrm>
            <a:off x="3536885" y="4104075"/>
            <a:ext cx="4500000" cy="241425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540000" y="4248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40000" y="4968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2771800" y="1357200"/>
            <a:ext cx="6156000" cy="5220000"/>
            <a:chOff x="3131840" y="1898829"/>
            <a:chExt cx="4783407" cy="3600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18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t="8550" r="88188" b="60850"/>
            <a:stretch>
              <a:fillRect/>
            </a:stretch>
          </p:blipFill>
          <p:spPr bwMode="auto">
            <a:xfrm>
              <a:off x="3131840" y="1898830"/>
              <a:ext cx="2223525" cy="3600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9219" name="Picture 3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44437" t="27900" r="39929" b="36551"/>
            <a:stretch>
              <a:fillRect/>
            </a:stretch>
          </p:blipFill>
          <p:spPr bwMode="auto">
            <a:xfrm>
              <a:off x="5382090" y="1898829"/>
              <a:ext cx="2533157" cy="3600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Másik nemzeti könyvtárunk </a:t>
            </a:r>
            <a:b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</a:br>
            <a:endParaRPr lang="hu-HU" dirty="0"/>
          </a:p>
        </p:txBody>
      </p:sp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3062" t="7650" r="28563" b="31151"/>
          <a:stretch>
            <a:fillRect/>
          </a:stretch>
        </p:blipFill>
        <p:spPr bwMode="auto">
          <a:xfrm>
            <a:off x="836585" y="818710"/>
            <a:ext cx="7409940" cy="585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81790" y="1791973"/>
            <a:ext cx="6210690" cy="3693319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Ki és mikor alapította nemzeti könyvtárunkat?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nevezünk </a:t>
            </a:r>
            <a:r>
              <a:rPr lang="hu-HU" dirty="0" err="1" smtClean="0"/>
              <a:t>hungarikumnak</a:t>
            </a:r>
            <a:r>
              <a:rPr lang="hu-HU" dirty="0" smtClean="0"/>
              <a:t>?</a:t>
            </a:r>
          </a:p>
          <a:p>
            <a:pPr marL="342900" indent="-342900">
              <a:buAutoNum type="arabicPeriod"/>
            </a:pPr>
            <a:r>
              <a:rPr lang="hu-HU" dirty="0" smtClean="0"/>
              <a:t>Hogyan lehet </a:t>
            </a:r>
            <a:r>
              <a:rPr lang="hu-HU" dirty="0" err="1" smtClean="0"/>
              <a:t>beirakozni</a:t>
            </a:r>
            <a:r>
              <a:rPr lang="hu-HU" dirty="0" smtClean="0"/>
              <a:t> az </a:t>
            </a:r>
            <a:r>
              <a:rPr lang="hu-HU" dirty="0" err="1" smtClean="0"/>
              <a:t>OSzK-ba</a:t>
            </a:r>
            <a:r>
              <a:rPr lang="hu-HU" dirty="0" smtClean="0"/>
              <a:t>?</a:t>
            </a:r>
          </a:p>
          <a:p>
            <a:pPr marL="342900" indent="-342900">
              <a:buAutoNum type="arabicPeriod"/>
            </a:pPr>
            <a:r>
              <a:rPr lang="hu-HU" dirty="0" smtClean="0"/>
              <a:t>Lehet-e kölcsönözni az </a:t>
            </a:r>
            <a:r>
              <a:rPr lang="hu-HU" dirty="0" err="1" smtClean="0"/>
              <a:t>OSzK-ban</a:t>
            </a:r>
            <a:r>
              <a:rPr lang="hu-HU" dirty="0" smtClean="0"/>
              <a:t>?</a:t>
            </a:r>
          </a:p>
          <a:p>
            <a:pPr marL="342900" indent="-342900">
              <a:buAutoNum type="arabicPeriod"/>
            </a:pPr>
            <a:r>
              <a:rPr lang="hu-HU" dirty="0" smtClean="0"/>
              <a:t>Sorolja fel </a:t>
            </a:r>
            <a:r>
              <a:rPr lang="hu-HU" dirty="0" smtClean="0"/>
              <a:t>a nemzeti könyvtár gyűjteményeit!</a:t>
            </a:r>
          </a:p>
          <a:p>
            <a:pPr marL="342900" indent="-342900">
              <a:buAutoNum type="arabicPeriod"/>
            </a:pPr>
            <a:r>
              <a:rPr lang="hu-HU" dirty="0" smtClean="0"/>
              <a:t>Sorolja fel </a:t>
            </a:r>
            <a:r>
              <a:rPr lang="hu-HU" dirty="0" smtClean="0"/>
              <a:t>a nemzeti könyvtár szolgáltatásait! </a:t>
            </a:r>
            <a:r>
              <a:rPr lang="hu-HU" dirty="0" smtClean="0"/>
              <a:t>Válasszon két </a:t>
            </a:r>
            <a:r>
              <a:rPr lang="hu-HU" dirty="0" smtClean="0"/>
              <a:t>szolgáltatást </a:t>
            </a:r>
            <a:r>
              <a:rPr lang="hu-HU" dirty="0" smtClean="0"/>
              <a:t>és </a:t>
            </a:r>
            <a:r>
              <a:rPr lang="hu-HU" dirty="0" smtClean="0"/>
              <a:t>röviden </a:t>
            </a:r>
            <a:r>
              <a:rPr lang="hu-HU" dirty="0" smtClean="0"/>
              <a:t>ismertesse </a:t>
            </a:r>
            <a:r>
              <a:rPr lang="hu-HU" dirty="0" smtClean="0"/>
              <a:t>őket!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 különbség a Nektár és az </a:t>
            </a:r>
            <a:r>
              <a:rPr lang="hu-HU" dirty="0" err="1" smtClean="0"/>
              <a:t>Amicus</a:t>
            </a:r>
            <a:r>
              <a:rPr lang="hu-HU" dirty="0" smtClean="0"/>
              <a:t> között? </a:t>
            </a:r>
            <a:endParaRPr lang="hu-HU" dirty="0"/>
          </a:p>
          <a:p>
            <a:pPr marL="342900" indent="-342900">
              <a:buAutoNum type="arabicPeriod"/>
            </a:pPr>
            <a:r>
              <a:rPr lang="hu-HU" dirty="0" smtClean="0"/>
              <a:t>A </a:t>
            </a:r>
            <a:r>
              <a:rPr lang="hu-HU" dirty="0" smtClean="0"/>
              <a:t>kurrens nemzeti bibliográfiában megtalálhatók-e a hangfelvételek?</a:t>
            </a:r>
          </a:p>
          <a:p>
            <a:pPr marL="342900" indent="-342900">
              <a:buAutoNum type="arabicPeriod"/>
            </a:pPr>
            <a:r>
              <a:rPr lang="hu-HU" dirty="0" smtClean="0"/>
              <a:t>Mit tartalmaznak az e-corvinák?</a:t>
            </a:r>
          </a:p>
          <a:p>
            <a:pPr marL="342900" indent="-342900">
              <a:buAutoNum type="arabicPeriod"/>
            </a:pPr>
            <a:r>
              <a:rPr lang="hu-HU" dirty="0" smtClean="0"/>
              <a:t>Mutassa be </a:t>
            </a:r>
            <a:r>
              <a:rPr lang="hu-HU" dirty="0" smtClean="0"/>
              <a:t>az </a:t>
            </a:r>
            <a:r>
              <a:rPr lang="hu-HU" dirty="0" err="1" smtClean="0"/>
              <a:t>OSzK</a:t>
            </a:r>
            <a:r>
              <a:rPr lang="hu-HU" dirty="0" smtClean="0"/>
              <a:t> digitális könyvtárának egyik irodalmi  tematikus honlapját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40000" y="5544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Nemzeti könyvtárak</a:t>
            </a:r>
            <a:b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56565" y="1313765"/>
            <a:ext cx="8033540" cy="3970318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Egy-egy ország leggazdagabb könyvtári gyűjteményei a </a:t>
            </a:r>
            <a:r>
              <a:rPr lang="hu-HU" dirty="0" smtClean="0">
                <a:hlinkClick r:id="rId3"/>
              </a:rPr>
              <a:t>nemzeti könyvtárak</a:t>
            </a:r>
            <a:r>
              <a:rPr lang="hu-HU" dirty="0" smtClean="0"/>
              <a:t>.  </a:t>
            </a:r>
          </a:p>
          <a:p>
            <a:endParaRPr lang="hu-HU" dirty="0" smtClean="0"/>
          </a:p>
          <a:p>
            <a:r>
              <a:rPr lang="hu-HU" dirty="0" smtClean="0"/>
              <a:t>A világon kb. 160 </a:t>
            </a:r>
            <a:r>
              <a:rPr lang="hu-HU" dirty="0" smtClean="0">
                <a:hlinkClick r:id="rId4"/>
              </a:rPr>
              <a:t>nemzeti könyvtár </a:t>
            </a:r>
            <a:r>
              <a:rPr lang="hu-HU" dirty="0" smtClean="0"/>
              <a:t>van. Az adott ország publikációinak legfőbb gyűjtő, feltáró, megőrző, szolgáltató helyei.</a:t>
            </a:r>
          </a:p>
          <a:p>
            <a:endParaRPr lang="hu-HU" dirty="0" smtClean="0"/>
          </a:p>
          <a:p>
            <a:r>
              <a:rPr lang="hu-HU" dirty="0" smtClean="0"/>
              <a:t>Nemzeti könyvtárunk: </a:t>
            </a:r>
            <a:r>
              <a:rPr lang="hu-HU" dirty="0" smtClean="0">
                <a:hlinkClick r:id="rId5"/>
              </a:rPr>
              <a:t>Országos Széchényi Könyvtár</a:t>
            </a:r>
            <a:endParaRPr lang="hu-HU" dirty="0" smtClean="0"/>
          </a:p>
          <a:p>
            <a:r>
              <a:rPr lang="hu-HU" dirty="0" smtClean="0"/>
              <a:t>Budapest, Budavári Palota, F épület</a:t>
            </a:r>
          </a:p>
          <a:p>
            <a:r>
              <a:rPr lang="hu-HU" dirty="0" smtClean="0"/>
              <a:t>Alapjait 1802-ben </a:t>
            </a:r>
            <a:r>
              <a:rPr lang="hu-HU" dirty="0" smtClean="0">
                <a:hlinkClick r:id="rId6"/>
              </a:rPr>
              <a:t>Széchényi Ferenc </a:t>
            </a:r>
            <a:r>
              <a:rPr lang="hu-HU" dirty="0" smtClean="0"/>
              <a:t>rakta le, amikor jelentős</a:t>
            </a:r>
          </a:p>
          <a:p>
            <a:r>
              <a:rPr lang="hu-HU" dirty="0" smtClean="0"/>
              <a:t>gyűjteményét a nemzetnek adományozta. Ma a magyar kulturális örökség hagyományos (papíralapú) és modern (elektronikus) könyvtári dokumentumainak legfontosabb megőrző és közvetítő intézménye. </a:t>
            </a:r>
          </a:p>
          <a:p>
            <a:r>
              <a:rPr lang="hu-HU" dirty="0" smtClean="0"/>
              <a:t>Gyűjteményeiben az ősnyomtatványoktól a fotókig mintegy 8 millió dokumentum található.</a:t>
            </a:r>
          </a:p>
          <a:p>
            <a:r>
              <a:rPr lang="hu-HU" dirty="0" err="1" smtClean="0"/>
              <a:t>Prézens</a:t>
            </a:r>
            <a:r>
              <a:rPr lang="hu-HU" dirty="0" smtClean="0"/>
              <a:t> könyvtár és szakkönyvtár. 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Könyvtári </a:t>
            </a:r>
            <a:r>
              <a:rPr lang="hu-H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84E2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hungarikum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56565" y="1313765"/>
            <a:ext cx="8033540" cy="4801314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Hungarikum</a:t>
            </a:r>
            <a:r>
              <a:rPr lang="hu-HU" dirty="0" smtClean="0"/>
              <a:t>: a Magyarország mindenkori területén megjelent minden, továbbá a külföldön magyar nyelven, magyar szerzőtől, illetőleg magyar vonatkozású tartalommal keletkezett valamennyi dokumentum, függetlenül attól, hogy nyilvánosságra hozták-e vagy sem. </a:t>
            </a:r>
          </a:p>
          <a:p>
            <a:endParaRPr lang="hu-HU" b="1" dirty="0" smtClean="0"/>
          </a:p>
          <a:p>
            <a:r>
              <a:rPr lang="hu-HU" b="1" dirty="0" smtClean="0"/>
              <a:t>Könyvtári </a:t>
            </a:r>
            <a:r>
              <a:rPr lang="hu-HU" b="1" dirty="0" err="1" smtClean="0"/>
              <a:t>hungarikum</a:t>
            </a:r>
            <a:r>
              <a:rPr lang="hu-HU" b="1" dirty="0" smtClean="0"/>
              <a:t> </a:t>
            </a:r>
            <a:r>
              <a:rPr lang="hu-HU" dirty="0" smtClean="0"/>
              <a:t>lehet:</a:t>
            </a:r>
          </a:p>
          <a:p>
            <a:r>
              <a:rPr lang="hu-HU" i="1" dirty="0" smtClean="0"/>
              <a:t>területi </a:t>
            </a:r>
            <a:r>
              <a:rPr lang="hu-HU" i="1" dirty="0" err="1" smtClean="0"/>
              <a:t>hungarikum</a:t>
            </a:r>
            <a:r>
              <a:rPr lang="hu-HU" dirty="0" smtClean="0"/>
              <a:t>: Magyarország mindenkori közigazgatási területén előállított irodalom;</a:t>
            </a:r>
          </a:p>
          <a:p>
            <a:r>
              <a:rPr lang="hu-HU" i="1" dirty="0" smtClean="0"/>
              <a:t>nyelvi </a:t>
            </a:r>
            <a:r>
              <a:rPr lang="hu-HU" i="1" dirty="0" err="1" smtClean="0"/>
              <a:t>hungarikum</a:t>
            </a:r>
            <a:r>
              <a:rPr lang="hu-HU" dirty="0" smtClean="0"/>
              <a:t>: a világon bárhol előállított, részben vagy egészében magyar nyelvű dokumentumok;</a:t>
            </a:r>
          </a:p>
          <a:p>
            <a:r>
              <a:rPr lang="hu-HU" i="1" dirty="0" smtClean="0"/>
              <a:t>személyi </a:t>
            </a:r>
            <a:r>
              <a:rPr lang="hu-HU" i="1" dirty="0" err="1" smtClean="0"/>
              <a:t>hungarikum</a:t>
            </a:r>
            <a:r>
              <a:rPr lang="hu-HU" dirty="0" smtClean="0"/>
              <a:t>: bárhol, bármilyen nyelven megjelent dokumentum, amelyet magyar, </a:t>
            </a:r>
            <a:r>
              <a:rPr lang="hu-HU" dirty="0" err="1" smtClean="0"/>
              <a:t>magyar</a:t>
            </a:r>
            <a:r>
              <a:rPr lang="hu-HU" dirty="0" smtClean="0"/>
              <a:t> származású vagy Magyarországon tevékenykedő szerző alkotott;</a:t>
            </a:r>
          </a:p>
          <a:p>
            <a:r>
              <a:rPr lang="hu-HU" i="1" dirty="0" smtClean="0"/>
              <a:t>tartalmi </a:t>
            </a:r>
            <a:r>
              <a:rPr lang="hu-HU" i="1" dirty="0" err="1" smtClean="0"/>
              <a:t>hungarikum</a:t>
            </a:r>
            <a:r>
              <a:rPr lang="hu-HU" dirty="0" smtClean="0"/>
              <a:t>: bárhol, bármilyen nyelven, bármilyen származású szerző írta, de tartalmában Magyarországra, vagy magyar személyre vonatkozik.</a:t>
            </a:r>
          </a:p>
          <a:p>
            <a:r>
              <a:rPr lang="hu-HU" i="1" dirty="0" smtClean="0"/>
              <a:t>„szigorú” </a:t>
            </a:r>
            <a:r>
              <a:rPr lang="hu-HU" i="1" dirty="0" err="1" smtClean="0"/>
              <a:t>hungarikum</a:t>
            </a:r>
            <a:r>
              <a:rPr lang="hu-HU" dirty="0" smtClean="0"/>
              <a:t>: minden, 1711 előtt magyar nyelven írott mű.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 err="1" smtClean="0"/>
              <a:t>OSzK</a:t>
            </a:r>
            <a:r>
              <a:rPr lang="hu-HU" dirty="0" smtClean="0"/>
              <a:t> a </a:t>
            </a:r>
            <a:r>
              <a:rPr lang="hu-HU" dirty="0" err="1" smtClean="0"/>
              <a:t>hungarikumokat</a:t>
            </a:r>
            <a:r>
              <a:rPr lang="hu-HU" dirty="0" smtClean="0"/>
              <a:t> gyűjti.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2_Zqu7LVIbc/T56mR6tBomI/AAAAAAAADg0/rfazznlba5w/s1600/osz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40768"/>
            <a:ext cx="3600400" cy="23957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://www.oszk.hu/sites/default/files/Altalanosolva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69132">
            <a:off x="6659848" y="1710318"/>
            <a:ext cx="2066925" cy="16478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8" name="Picture 8" descr=" A sárvár-felsővidéki gróf Széchényi nemzetség arckép-gyüjtemény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0000">
            <a:off x="6994798" y="4137297"/>
            <a:ext cx="1644661" cy="23304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0" name="Picture 10" descr="Képes Króni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933056"/>
            <a:ext cx="1944216" cy="28803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32" name="Picture 12" descr="http://www.oszk.hu/sites/default/files/banner_ekonyv.jpg?1307447463"/>
          <p:cNvPicPr>
            <a:picLocks noChangeAspect="1" noChangeArrowheads="1"/>
          </p:cNvPicPr>
          <p:nvPr/>
        </p:nvPicPr>
        <p:blipFill>
          <a:blip r:embed="rId8" cstate="print"/>
          <a:srcRect b="16841"/>
          <a:stretch>
            <a:fillRect/>
          </a:stretch>
        </p:blipFill>
        <p:spPr bwMode="auto">
          <a:xfrm rot="20383598">
            <a:off x="2478179" y="4386097"/>
            <a:ext cx="2066925" cy="15841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9552" y="1800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44" t="2250" r="55282" b="37001"/>
          <a:stretch>
            <a:fillRect/>
          </a:stretch>
        </p:blipFill>
        <p:spPr bwMode="auto">
          <a:xfrm>
            <a:off x="2772000" y="1357200"/>
            <a:ext cx="6150646" cy="532270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églalap 6"/>
          <p:cNvSpPr/>
          <p:nvPr/>
        </p:nvSpPr>
        <p:spPr>
          <a:xfrm>
            <a:off x="3024000" y="2520000"/>
            <a:ext cx="720000" cy="36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40000" y="2520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9000" r="55563" b="30572"/>
          <a:stretch>
            <a:fillRect/>
          </a:stretch>
        </p:blipFill>
        <p:spPr bwMode="auto">
          <a:xfrm>
            <a:off x="2771800" y="1357200"/>
            <a:ext cx="6152400" cy="522899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églalap 3"/>
          <p:cNvSpPr/>
          <p:nvPr/>
        </p:nvSpPr>
        <p:spPr>
          <a:xfrm>
            <a:off x="3761911" y="1898870"/>
            <a:ext cx="1440000" cy="36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 cstate="print"/>
          <a:srcRect l="913" t="8550" r="55563" b="39701"/>
          <a:stretch>
            <a:fillRect/>
          </a:stretch>
        </p:blipFill>
        <p:spPr bwMode="auto">
          <a:xfrm>
            <a:off x="2771800" y="1357200"/>
            <a:ext cx="6156000" cy="532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540000" y="2952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112160" y="2078850"/>
            <a:ext cx="900000" cy="36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9000" r="56126" b="41051"/>
          <a:stretch>
            <a:fillRect/>
          </a:stretch>
        </p:blipFill>
        <p:spPr bwMode="auto">
          <a:xfrm>
            <a:off x="2772000" y="1332000"/>
            <a:ext cx="6218847" cy="532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540000" y="3384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7767355" y="2033845"/>
            <a:ext cx="1080120" cy="36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29812" t="16200" r="28861" b="26565"/>
          <a:stretch>
            <a:fillRect/>
          </a:stretch>
        </p:blipFill>
        <p:spPr bwMode="auto">
          <a:xfrm>
            <a:off x="2771800" y="1332000"/>
            <a:ext cx="6156000" cy="523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églalap 2"/>
          <p:cNvSpPr/>
          <p:nvPr/>
        </p:nvSpPr>
        <p:spPr>
          <a:xfrm>
            <a:off x="540000" y="3780000"/>
            <a:ext cx="1440160" cy="432048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is_fotoalbum">
  <a:themeElements>
    <a:clrScheme name="Egyéni 20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Digitalis_fotoalbum</Template>
  <TotalTime>1550</TotalTime>
  <Words>325</Words>
  <Application>Microsoft Office PowerPoint</Application>
  <PresentationFormat>Diavetítés a képernyőre (4:3 oldalarány)</PresentationFormat>
  <Paragraphs>46</Paragraphs>
  <Slides>13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Digitalis_fotoalbum</vt:lpstr>
      <vt:lpstr>Országos  Széchényi Könyvtár</vt:lpstr>
      <vt:lpstr>Nemzeti könyvtárak </vt:lpstr>
      <vt:lpstr>Könyvtári hungarikum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Másik nemzeti könyvtárunk 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SzGabi</dc:creator>
  <cp:lastModifiedBy>Szűcs Gabriella</cp:lastModifiedBy>
  <cp:revision>162</cp:revision>
  <dcterms:created xsi:type="dcterms:W3CDTF">2011-05-20T18:12:25Z</dcterms:created>
  <dcterms:modified xsi:type="dcterms:W3CDTF">2017-02-23T15:26:12Z</dcterms:modified>
</cp:coreProperties>
</file>