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73" r:id="rId4"/>
    <p:sldId id="259" r:id="rId5"/>
    <p:sldId id="272" r:id="rId6"/>
    <p:sldId id="256" r:id="rId7"/>
    <p:sldId id="274" r:id="rId8"/>
    <p:sldId id="275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D2D1CE"/>
    <a:srgbClr val="996600"/>
    <a:srgbClr val="9BEBB0"/>
    <a:srgbClr val="959D98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15" autoAdjust="0"/>
  </p:normalViewPr>
  <p:slideViewPr>
    <p:cSldViewPr>
      <p:cViewPr>
        <p:scale>
          <a:sx n="80" d="100"/>
          <a:sy n="80" d="100"/>
        </p:scale>
        <p:origin x="-990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673E-ACA3-4F6F-8ED1-EB9DE509FDC5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1232-73CC-41C3-9B29-B248A7AF558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32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Sok térképfajta alakult ki aszerint, hogy mit kicsinyít, vagy minek a területi eloszlását ábrázolja: domborzati, vízrajzi, éghajlati, földtani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térképek léteznek, de közlekedési, közigazgatási térképek is, külön csoportot alkotnak a katonai térképek. Használatuk egésze széles körű minden olyan tudományban elterjedt, amelyik tárgyának területi tagozódását, területi változatait vizsgálja. 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nyelvtudományban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terjedtek el a nyelvjárási térképek és atlaszok, a régészet nem is nélkülözheti, hiszen a leletek térképre kívánkoznak; különböző időpontoktól származó térképeiket egymásra helyezzük, egy pont a térképen a hely történetét tükrözi. 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néprajz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alkalmazza a néprajzi atlaszokat, amelyek az ún. etnikai specifikumok (egy-egy etnikumra jellemző ismérvek) területi változatait adják meg. 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csillagászatban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alkalmazzák, az égi objektumok helyzetét ábrázolják a gömbként elképzelt univerzumban. </a:t>
            </a:r>
            <a:b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térképeken belül előkelő családot alkotnak a </a:t>
            </a:r>
            <a:r>
              <a:rPr lang="hu-H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történeti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térképek és atlaszok. Készítésük szinte önálló tudománnyá vált, csak a magyarországi (és kapcsolódó területek) térképeinek száma egész bibliográfiányi.</a:t>
            </a: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atlaszok ki szoktak egészülni különböző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adatösszeállítások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Pl. Egy földrajzi világatlasz a következőkkel.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Föld adatai, a Nap és a Hold, illetve naprendszerünk bolygóinak adatai.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Az egyes országok (betűrendben) a vonatkozó legfontosabb adatokkal: terület, lakosság, népsűrűség, a népesség (etnikai, nyelvi,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vallási) megoszlása, pénznem, fontos települések, gazdaságának, közlekedésének legfontosabb adatai.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„leg“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-ek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következnek: legmagasabb és legmélyebb pontok, legnagyobb tavak, öblök, a tengerek adatai, a legmagasabb hegycsúcsok. Pl. a legjelentősebb vulkánok, leghosszabb és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legbővízűbb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folyók, legfontosabb földszorosok, a legnagyobb vírusok, de a legmagasabb építmények, leghosszabb hidak és még sorolható.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A térképeken szereplő nevekről mutató készül.</a:t>
            </a:r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Almanachok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Arab eredetű szó, mérték, idő, naptár eredeti jelentéssel.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Középkorban: csillagászati naptárt, kalendáriumot jelentett.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Könyvnyomtatás feltalálása után: a naptár mellett irodalmi szövegek is megjelentek benne, majd ezek túlsúlyával kialakult az irodalmi almanach. (Nálunk az 1820-as, 30-as évekre jellemző az almanach költészet.)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Végül: Mindenféle nem folyóirat jellegű kiadványt is almanachnak kezdtek nevezni, a tudományos adattár jellegű évkönyveket is.</a:t>
            </a:r>
          </a:p>
          <a:p>
            <a:endParaRPr lang="hu-H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Évkönyvek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Első megjelenése az ókori annales (latin=évkönyv), amely a történetírás kezdeti műfaja, időrendben rögzítve az eseményeket.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három értelemben használatos az évkönyv megnevezés: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Valamilyen intézmény, társaság évenkénti közleményeit, beszámolóját tartalmazó kiadvány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Egy-egy tudományterület rendszeresen megjelenő szakmai publikációja</a:t>
            </a:r>
          </a:p>
          <a:p>
            <a:pPr>
              <a:buFontTx/>
              <a:buChar char="-"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almanach szinonimája: a tudományos tájékoztatás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periodikusan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megjelenő statisztikai és egyéb adattárai.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Minden biográfiai eszközről ki kell deríteni, hogy milyen adatok találhatók benne, mit jelent az ő esetében az „életrajz“? Pl. közli-e a személy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portréjának lelőhelyét? Hol állítottak szobrot számára? Van-e festmény róla? Hol vannak emlékhelyei? (Ezek az ún. ikonográfiai adatok.) Közli-e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személyről írott fontos munkák jegyzékét? Díjakat közöl-e? Olyanok is vannak, amelyek közlik (élő személyek) postai címét, telefonját, e-mail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adatait. (Elsősorban tudósok esetén.)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0" dirty="0" smtClean="0"/>
              <a:t>A bemutató forrásai:</a:t>
            </a:r>
          </a:p>
          <a:p>
            <a:r>
              <a:rPr lang="hu-HU" b="0" dirty="0" smtClean="0"/>
              <a:t>Eszenyiné Borbély Mária (</a:t>
            </a:r>
            <a:r>
              <a:rPr lang="hu-HU" b="0" dirty="0" err="1" smtClean="0"/>
              <a:t>é.n</a:t>
            </a:r>
            <a:r>
              <a:rPr lang="hu-HU" b="0" dirty="0" smtClean="0"/>
              <a:t>.) Tájékoztatás, információforrások. Debrecen, DE</a:t>
            </a:r>
          </a:p>
          <a:p>
            <a:r>
              <a:rPr lang="hu-HU" b="0" dirty="0" smtClean="0"/>
              <a:t>Frank</a:t>
            </a:r>
            <a:r>
              <a:rPr lang="hu-HU" b="0" baseline="0" dirty="0" smtClean="0"/>
              <a:t> Róza (2001) Mit – Hol – Hogyan. Szombathely, BDTF</a:t>
            </a:r>
          </a:p>
          <a:p>
            <a:r>
              <a:rPr lang="hu-HU" b="0" baseline="0" dirty="0" smtClean="0"/>
              <a:t>Horváth Tibor(2001) Tájékoztatáselmélet. Eger, EKTF </a:t>
            </a:r>
          </a:p>
          <a:p>
            <a:endParaRPr lang="hu-HU" b="0" baseline="0" dirty="0" smtClean="0"/>
          </a:p>
          <a:p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mai értelemben vett enciklopédia a XVIII. században született. Legfontosabb minta és a műfaj megteremtője a Nagy Francia Enciklopédia, melyet 150 francia tudós (enciklopédisták Diderot, Voltaire, Rousseau, Holbach, stb.) írt.</a:t>
            </a:r>
          </a:p>
          <a:p>
            <a:endParaRPr lang="hu-HU" dirty="0" smtClean="0"/>
          </a:p>
          <a:p>
            <a:r>
              <a:rPr lang="hu-HU" dirty="0" smtClean="0"/>
              <a:t>A hazai enciklopédiák megjelenését a 17. századra tehetjük, Apáczai Csere János Magyar </a:t>
            </a:r>
            <a:r>
              <a:rPr lang="hu-HU" dirty="0" err="1" smtClean="0"/>
              <a:t>Encyclopaediá-ja</a:t>
            </a:r>
            <a:r>
              <a:rPr lang="hu-HU" dirty="0" smtClean="0"/>
              <a:t> 1653-ban jelent meg, benne összefoglalva igen korszerű felfogásban a kor tudományos ismeretei.</a:t>
            </a:r>
          </a:p>
          <a:p>
            <a:pPr fontAlgn="t"/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Enciklopédia és lexikon típusok</a:t>
            </a:r>
          </a:p>
          <a:p>
            <a:endParaRPr lang="hu-HU" dirty="0" smtClean="0"/>
          </a:p>
          <a:p>
            <a:r>
              <a:rPr lang="hu-HU" i="1" dirty="0" smtClean="0"/>
              <a:t>Tartalom szerint</a:t>
            </a:r>
            <a:r>
              <a:rPr lang="hu-HU" dirty="0" smtClean="0"/>
              <a:t>:</a:t>
            </a:r>
          </a:p>
          <a:p>
            <a:r>
              <a:rPr lang="hu-HU" dirty="0" smtClean="0"/>
              <a:t>Általános (univerzális): valamennyi ismeretágra kiterjednek</a:t>
            </a:r>
          </a:p>
          <a:p>
            <a:r>
              <a:rPr lang="hu-HU" dirty="0" smtClean="0"/>
              <a:t>Szak (speciális): csak egy, legfeljebb néhány ismeretágra terjednek ki.</a:t>
            </a:r>
          </a:p>
          <a:p>
            <a:endParaRPr lang="hu-HU" dirty="0" smtClean="0"/>
          </a:p>
          <a:p>
            <a:r>
              <a:rPr lang="hu-HU" i="1" dirty="0" smtClean="0"/>
              <a:t>Színvonal szerint:</a:t>
            </a:r>
          </a:p>
          <a:p>
            <a:r>
              <a:rPr lang="hu-HU" dirty="0" smtClean="0"/>
              <a:t>Tudományos: a tudományos kutatást szolgálják</a:t>
            </a:r>
          </a:p>
          <a:p>
            <a:r>
              <a:rPr lang="hu-HU" dirty="0" smtClean="0"/>
              <a:t>Népszerűsítő: elsősorban az ismeretterjesztést szolgálják.  Csak a tudományosak tekinthetők a szó szoros értelmében enciklopédiának.</a:t>
            </a:r>
          </a:p>
          <a:p>
            <a:endParaRPr lang="hu-HU" dirty="0" smtClean="0"/>
          </a:p>
          <a:p>
            <a:r>
              <a:rPr lang="hu-HU" i="1" dirty="0" smtClean="0"/>
              <a:t>Terjedelem szerint: </a:t>
            </a:r>
          </a:p>
          <a:p>
            <a:r>
              <a:rPr lang="hu-HU" dirty="0" smtClean="0"/>
              <a:t>Kislexikon, kisenciklopédia: 1-3 kötet (ha a mérete is kicsi, akkor zseblexikon)</a:t>
            </a:r>
          </a:p>
          <a:p>
            <a:r>
              <a:rPr lang="hu-HU" dirty="0" smtClean="0"/>
              <a:t>Közepes terjedelműek: 4-10 kötet</a:t>
            </a:r>
          </a:p>
          <a:p>
            <a:r>
              <a:rPr lang="hu-HU" dirty="0" smtClean="0"/>
              <a:t>Nagy terjedelműek: 10 köteten felüli munkák (nagylexikonok, nagyenciklopédiák)</a:t>
            </a:r>
          </a:p>
          <a:p>
            <a:endParaRPr lang="hu-HU" dirty="0" smtClean="0"/>
          </a:p>
          <a:p>
            <a:r>
              <a:rPr lang="hu-HU" i="1" dirty="0" smtClean="0"/>
              <a:t>Szerkezetük szerint: </a:t>
            </a:r>
          </a:p>
          <a:p>
            <a:r>
              <a:rPr lang="hu-HU" dirty="0" smtClean="0"/>
              <a:t>Mechanikus (betűrendes): a fogalmak betűrendjében</a:t>
            </a:r>
          </a:p>
          <a:p>
            <a:r>
              <a:rPr lang="hu-HU" dirty="0" smtClean="0"/>
              <a:t>Szisztematikus: az ismeretek logikai rendjében</a:t>
            </a:r>
          </a:p>
          <a:p>
            <a:endParaRPr lang="hu-HU" dirty="0" smtClean="0"/>
          </a:p>
          <a:p>
            <a:r>
              <a:rPr lang="hu-HU" i="1" dirty="0" smtClean="0"/>
              <a:t>Adathordozó szerint:</a:t>
            </a:r>
          </a:p>
          <a:p>
            <a:r>
              <a:rPr lang="hu-HU" dirty="0" smtClean="0"/>
              <a:t>Papíralapú, CD-ROM (multimédia), on-line elérésű adatbázis</a:t>
            </a:r>
            <a:endParaRPr lang="hu-H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21232-73CC-41C3-9B29-B248A7AF558E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3" Type="http://schemas.openxmlformats.org/officeDocument/2006/relationships/slide" Target="../slides/slide3.xml"/><Relationship Id="rId7" Type="http://schemas.openxmlformats.org/officeDocument/2006/relationships/slide" Target="../slides/slide1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9.xml"/><Relationship Id="rId11" Type="http://schemas.openxmlformats.org/officeDocument/2006/relationships/slide" Target="../slides/slide13.xml"/><Relationship Id="rId5" Type="http://schemas.openxmlformats.org/officeDocument/2006/relationships/slide" Target="../slides/slide7.xml"/><Relationship Id="rId10" Type="http://schemas.openxmlformats.org/officeDocument/2006/relationships/slide" Target="../slides/slide17.xml"/><Relationship Id="rId4" Type="http://schemas.openxmlformats.org/officeDocument/2006/relationships/slide" Target="../slides/slide5.xml"/><Relationship Id="rId9" Type="http://schemas.openxmlformats.org/officeDocument/2006/relationships/slide" Target="../slides/slide1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blipFill dpi="0" rotWithShape="1">
          <a:blip r:embed="rId2" cstate="print">
            <a:alphaModFix amt="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rgbClr val="C9C9C9">
              <a:alpha val="78824"/>
            </a:srgb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1857356" y="76778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Kézikönyvek</a:t>
            </a:r>
            <a:endParaRPr lang="hu-H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10" name="Tekercs függőlegesen 9"/>
          <p:cNvSpPr/>
          <p:nvPr userDrawn="1"/>
        </p:nvSpPr>
        <p:spPr>
          <a:xfrm>
            <a:off x="0" y="1268760"/>
            <a:ext cx="2664296" cy="5400600"/>
          </a:xfrm>
          <a:prstGeom prst="verticalScroll">
            <a:avLst/>
          </a:prstGeom>
          <a:solidFill>
            <a:schemeClr val="bg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3" name="Egyenes összekötő 12"/>
          <p:cNvCxnSpPr/>
          <p:nvPr userDrawn="1"/>
        </p:nvCxnSpPr>
        <p:spPr>
          <a:xfrm rot="10800000">
            <a:off x="0" y="180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Akciógomb: Egyéni 13">
            <a:hlinkClick r:id="rId3" action="ppaction://hlinksldjump" highlightClick="1"/>
          </p:cNvPr>
          <p:cNvSpPr/>
          <p:nvPr userDrawn="1"/>
        </p:nvSpPr>
        <p:spPr>
          <a:xfrm>
            <a:off x="540000" y="1836000"/>
            <a:ext cx="1512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hu-HU" sz="13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</a:rPr>
              <a:t>Tájékozódás</a:t>
            </a:r>
            <a:endParaRPr lang="hu-HU" sz="130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12700" dir="5400000" sx="102000" sy="102000" algn="t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Akciógomb: Egyéni 15">
            <a:hlinkClick r:id="rId4" action="ppaction://hlinksldjump" highlightClick="1"/>
          </p:cNvPr>
          <p:cNvSpPr/>
          <p:nvPr userDrawn="1"/>
        </p:nvSpPr>
        <p:spPr>
          <a:xfrm>
            <a:off x="540000" y="2376000"/>
            <a:ext cx="1512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3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  <a:ea typeface="+mn-ea"/>
                <a:cs typeface="+mn-cs"/>
              </a:rPr>
              <a:t>Enciklopédiák</a:t>
            </a:r>
            <a:endParaRPr lang="hu-HU" sz="1300" kern="120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12700" dir="5400000" sx="102000" sy="102000" algn="t" rotWithShape="0">
                  <a:schemeClr val="tx1"/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8" name="Akciógomb: Egyéni 17">
            <a:hlinkClick r:id="rId5" action="ppaction://hlinksldjump" highlightClick="1"/>
          </p:cNvPr>
          <p:cNvSpPr/>
          <p:nvPr userDrawn="1"/>
        </p:nvSpPr>
        <p:spPr>
          <a:xfrm>
            <a:off x="540000" y="2772000"/>
            <a:ext cx="1512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3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  <a:ea typeface="+mn-ea"/>
                <a:cs typeface="+mn-cs"/>
              </a:rPr>
              <a:t>Lexikonok</a:t>
            </a:r>
            <a:endParaRPr lang="hu-HU" sz="1300" kern="120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12700" dir="5400000" sx="102000" sy="102000" algn="t" rotWithShape="0">
                  <a:schemeClr val="tx1"/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Akciógomb: Egyéni 18">
            <a:hlinkClick r:id="rId6" action="ppaction://hlinksldjump" highlightClick="1"/>
          </p:cNvPr>
          <p:cNvSpPr/>
          <p:nvPr userDrawn="1"/>
        </p:nvSpPr>
        <p:spPr>
          <a:xfrm>
            <a:off x="539720" y="3276000"/>
            <a:ext cx="1512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3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  <a:ea typeface="+mn-ea"/>
                <a:cs typeface="+mn-cs"/>
              </a:rPr>
              <a:t>Szótárak</a:t>
            </a:r>
            <a:endParaRPr lang="hu-HU" sz="1200" kern="120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0" name="Akciógomb: Egyéni 19">
            <a:hlinkClick r:id="rId7" action="ppaction://hlinksldjump" highlightClick="1"/>
          </p:cNvPr>
          <p:cNvSpPr/>
          <p:nvPr userDrawn="1"/>
        </p:nvSpPr>
        <p:spPr>
          <a:xfrm>
            <a:off x="540000" y="3672000"/>
            <a:ext cx="1512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3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  <a:ea typeface="+mn-ea"/>
                <a:cs typeface="+mn-cs"/>
              </a:rPr>
              <a:t>Atlaszok</a:t>
            </a:r>
            <a:endParaRPr lang="hu-HU" sz="1300" kern="120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12700" dir="5400000" sx="102000" sy="102000" algn="t" rotWithShape="0">
                  <a:schemeClr val="tx1"/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3" name="Akciógomb: Egyéni 22">
            <a:hlinkClick r:id="rId8" action="ppaction://hlinksldjump" highlightClick="1"/>
          </p:cNvPr>
          <p:cNvSpPr/>
          <p:nvPr userDrawn="1"/>
        </p:nvSpPr>
        <p:spPr>
          <a:xfrm>
            <a:off x="540000" y="4068000"/>
            <a:ext cx="1512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3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  <a:ea typeface="+mn-ea"/>
                <a:cs typeface="+mn-cs"/>
              </a:rPr>
              <a:t>Kronológiák</a:t>
            </a:r>
            <a:endParaRPr lang="hu-HU" sz="1300" kern="120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12700" dir="5400000" sx="102000" sy="102000" algn="t" rotWithShape="0">
                  <a:schemeClr val="tx1"/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24" name="Egyenes összekötő 23"/>
          <p:cNvCxnSpPr/>
          <p:nvPr userDrawn="1"/>
        </p:nvCxnSpPr>
        <p:spPr>
          <a:xfrm rot="10800000">
            <a:off x="0" y="5940000"/>
            <a:ext cx="2340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zövegdoboz 24"/>
          <p:cNvSpPr txBox="1"/>
          <p:nvPr userDrawn="1"/>
        </p:nvSpPr>
        <p:spPr>
          <a:xfrm>
            <a:off x="539552" y="594928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Készítette:</a:t>
            </a:r>
          </a:p>
          <a:p>
            <a:r>
              <a:rPr lang="hu-HU" sz="1200" u="none" baseline="0" dirty="0" err="1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Sz.G</a:t>
            </a:r>
            <a:r>
              <a:rPr lang="hu-HU" sz="1200" u="none" baseline="0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  <a:latin typeface="Bauhaus 93" pitchFamily="82" charset="0"/>
              </a:rPr>
              <a:t>.</a:t>
            </a:r>
            <a:endParaRPr lang="hu-HU" sz="1200" u="none" baseline="0" dirty="0">
              <a:ln w="3175">
                <a:solidFill>
                  <a:schemeClr val="tx1"/>
                </a:solidFill>
              </a:ln>
              <a:solidFill>
                <a:schemeClr val="bg2"/>
              </a:solidFill>
              <a:latin typeface="Bauhaus 93" pitchFamily="82" charset="0"/>
            </a:endParaRPr>
          </a:p>
        </p:txBody>
      </p:sp>
      <p:sp>
        <p:nvSpPr>
          <p:cNvPr id="22" name="Akciógomb: Egyéni 21">
            <a:hlinkClick r:id="rId9" action="ppaction://hlinksldjump" highlightClick="1"/>
          </p:cNvPr>
          <p:cNvSpPr/>
          <p:nvPr userDrawn="1"/>
        </p:nvSpPr>
        <p:spPr>
          <a:xfrm>
            <a:off x="540000" y="5004175"/>
            <a:ext cx="1512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3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  <a:ea typeface="+mn-ea"/>
                <a:cs typeface="+mn-cs"/>
              </a:rPr>
              <a:t>Biográfiák</a:t>
            </a:r>
            <a:endParaRPr lang="hu-HU" sz="1300" kern="120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12700" dir="5400000" sx="102000" sy="102000" algn="t" rotWithShape="0">
                  <a:schemeClr val="tx1"/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5" name="Akciógomb: Egyéni 14">
            <a:hlinkClick r:id="rId10" action="ppaction://hlinksldjump" highlightClick="1"/>
          </p:cNvPr>
          <p:cNvSpPr/>
          <p:nvPr userDrawn="1"/>
        </p:nvSpPr>
        <p:spPr>
          <a:xfrm>
            <a:off x="540000" y="5580000"/>
            <a:ext cx="1512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3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  <a:ea typeface="+mn-ea"/>
                <a:cs typeface="+mn-cs"/>
              </a:rPr>
              <a:t>Tudja-e</a:t>
            </a:r>
            <a:r>
              <a:rPr lang="hu-HU" sz="13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  <a:ea typeface="+mn-ea"/>
                <a:cs typeface="+mn-cs"/>
              </a:rPr>
              <a:t>?</a:t>
            </a:r>
            <a:endParaRPr lang="hu-HU" sz="1300" kern="120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12700" dir="5400000" sx="102000" sy="102000" algn="t" rotWithShape="0">
                  <a:schemeClr val="tx1"/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Akciógomb: Egyéni 16">
            <a:hlinkClick r:id="rId11" action="ppaction://hlinksldjump" highlightClick="1"/>
          </p:cNvPr>
          <p:cNvSpPr/>
          <p:nvPr userDrawn="1"/>
        </p:nvSpPr>
        <p:spPr>
          <a:xfrm>
            <a:off x="540000" y="4608000"/>
            <a:ext cx="1512000" cy="360000"/>
          </a:xfrm>
          <a:prstGeom prst="actionButtonBlank">
            <a:avLst/>
          </a:prstGeom>
          <a:solidFill>
            <a:schemeClr val="bg2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algn="ctr" defTabSz="914400" rtl="0" eaLnBrk="1" latinLnBrk="0" hangingPunct="1"/>
            <a:r>
              <a:rPr lang="hu-HU" sz="13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12700" dir="5400000" sx="102000" sy="102000" algn="t" rotWithShape="0">
                    <a:schemeClr val="tx1"/>
                  </a:outerShdw>
                </a:effectLst>
                <a:latin typeface="Arial Black" pitchFamily="34" charset="0"/>
                <a:ea typeface="+mn-ea"/>
                <a:cs typeface="+mn-cs"/>
              </a:rPr>
              <a:t>Általános adattárak</a:t>
            </a:r>
            <a:endParaRPr lang="hu-HU" sz="1300" kern="1200" baseline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dist="12700" dir="5400000" sx="102000" sy="102000" algn="t" rotWithShape="0">
                  <a:schemeClr val="tx1"/>
                </a:outerShdw>
              </a:effectLst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blipFill dpi="0" rotWithShape="1">
          <a:blip r:embed="rId2" cstate="print">
            <a:alphaModFix amt="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 cstate="print">
            <a:alphaModFix amt="12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2017. 02. 23.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hyperlink" Target="http://mek.oszk.hu/00000/00083/index.phtml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hyperlink" Target="http://www.tortenelmitar.hu/index.php?option=com_content&amp;view=article&amp;id=6565:esemenytar&amp;lang=h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hyperlink" Target="http://www.ksh.hu/apps/cp.hnt2.hnt" TargetMode="Externa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k.iif.hu/porta/szint/egyeb/lexikon/pallas/htm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86535" y="2393885"/>
            <a:ext cx="8229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Kézikönyvek</a:t>
            </a:r>
            <a:endParaRPr lang="hu-H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uhaus 93" pitchFamily="82" charset="0"/>
            </a:endParaRPr>
          </a:p>
        </p:txBody>
      </p:sp>
      <p:sp>
        <p:nvSpPr>
          <p:cNvPr id="3" name="Cím 4"/>
          <p:cNvSpPr txBox="1">
            <a:spLocks/>
          </p:cNvSpPr>
          <p:nvPr/>
        </p:nvSpPr>
        <p:spPr>
          <a:xfrm>
            <a:off x="431540" y="4239090"/>
            <a:ext cx="8229600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Bauhaus 93" pitchFamily="82" charset="0"/>
                <a:ea typeface="+mj-ea"/>
                <a:cs typeface="+mj-cs"/>
              </a:rPr>
              <a:t>TKBF</a:t>
            </a:r>
            <a:r>
              <a:rPr kumimoji="0" lang="hu-HU" sz="3600" b="1" i="0" u="none" strike="noStrike" kern="1200" cap="none" spc="0" normalizeH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Bauhaus 93" pitchFamily="82" charset="0"/>
                <a:ea typeface="+mj-ea"/>
                <a:cs typeface="+mj-cs"/>
              </a:rPr>
              <a:t> – Tanulásmódszertan – Könyvtárismeret</a:t>
            </a:r>
            <a:endParaRPr kumimoji="0" lang="hu-HU" sz="36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Bauhaus 93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540000" y="3258025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Picture 2" descr="http://marvin.bookline.hu/product_images/553/B337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790" y="1763814"/>
            <a:ext cx="1425600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marvin.bookline.hu/product_images/223/B337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9017" y="1763814"/>
            <a:ext cx="1016331" cy="14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 descr="Beke József (szerk.): Zrínyi-szótá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790" y="4734144"/>
            <a:ext cx="1202086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Tótfalusi István: Magyarító szótár - Idegen szavak magyaru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6975" y="1763814"/>
            <a:ext cx="1363708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Darók Judit: Növényanatómiai-botanikai terminológiai szótá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040" y="4239089"/>
            <a:ext cx="1296941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Gerencsér Ferenc (szerk.): Magyar szinonima szótár diákoknak - Több mint 9400 szócik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62309" y="4239089"/>
            <a:ext cx="1327303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Akadémiai Kiadó: Európai uniós terminológiai szótár CD-RO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2310" y="1763814"/>
            <a:ext cx="859966" cy="14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4" name="Picture 16" descr="A hálózatos verzió megnyitása &#10;Open the online versi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99145" y="4734144"/>
            <a:ext cx="1403999" cy="17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0000" y="3609020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33200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b="1" dirty="0" smtClean="0"/>
              <a:t>Atlaszok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Térképek gyűjteményei, albumai.</a:t>
            </a:r>
          </a:p>
          <a:p>
            <a:r>
              <a:rPr lang="hu-HU" dirty="0" smtClean="0"/>
              <a:t>Különböző </a:t>
            </a:r>
            <a:r>
              <a:rPr lang="hu-HU" dirty="0" err="1" smtClean="0"/>
              <a:t>adatösszeállításokkal</a:t>
            </a:r>
            <a:r>
              <a:rPr lang="hu-HU" dirty="0" smtClean="0"/>
              <a:t> egészülnek ki.</a:t>
            </a:r>
            <a:endParaRPr lang="hu-HU" dirty="0"/>
          </a:p>
        </p:txBody>
      </p:sp>
      <p:pic>
        <p:nvPicPr>
          <p:cNvPr id="4098" name="Picture 2" descr="Dr. Donáth Tibor: Anatómiai atlas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052" y="4869160"/>
            <a:ext cx="1011892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Parramón: Művészettörténeti atlas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7400" y="2933945"/>
            <a:ext cx="109313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artographia Tankönyvkiadó: Történelmi atlasz - CR-00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4527" y="2933945"/>
            <a:ext cx="101877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Kálvin Kiadó: Bibliai atlas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8434" y="4869160"/>
            <a:ext cx="126915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Stiefel Eurocart Kft.: Földrajzi atlasz - Természetismeret, gazdaság és csillagászat SL-1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6785" y="4869160"/>
            <a:ext cx="1018777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8" name="Picture 12" descr="Josep Cuerda: Botanika atlas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7345" y="4869160"/>
            <a:ext cx="110118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0" name="Picture 14" descr="Cartographia Tankönyvkiadó: Irodalomtörténeti atlasz - Középiskolások számár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8077" y="4869160"/>
            <a:ext cx="1018776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2" name="Picture 16" descr="Hellmuth Benesch: Atlasz - Pszichológ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61810" y="2933945"/>
            <a:ext cx="9216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4" name="Picture 18" descr="Nemzeti Tankönyvkiadó: Hon- és népismereti atlasz NT-803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27295" y="2933945"/>
            <a:ext cx="1008489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0000" y="4068115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800000"/>
            <a:ext cx="637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Kronológiák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időrendi táblázatok </a:t>
            </a:r>
            <a:r>
              <a:rPr lang="hu-HU" dirty="0" smtClean="0"/>
              <a:t>vagy kronológiák mind az egyetemes történetre, mind a magyarra (helyesebben egyes népek történetére) készülnek.</a:t>
            </a:r>
          </a:p>
          <a:p>
            <a:r>
              <a:rPr lang="hu-HU" dirty="0" smtClean="0"/>
              <a:t>Léteznek kronológiák szűkebb tárgy területére is.</a:t>
            </a:r>
          </a:p>
          <a:p>
            <a:r>
              <a:rPr lang="hu-HU" dirty="0" smtClean="0"/>
              <a:t>Pl.  A magyar nevelés kronológiája 996-1996. </a:t>
            </a:r>
            <a:endParaRPr lang="hu-HU" dirty="0"/>
          </a:p>
        </p:txBody>
      </p:sp>
      <p:pic>
        <p:nvPicPr>
          <p:cNvPr id="30722" name="Picture 2" descr="Világ- és magyar történelmi kronológ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775" y="4059070"/>
            <a:ext cx="129550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Benczédi-Gunst-Heckenast: Magyar történeti kronológia: Az őstörténettől 1970-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2664" y="4554125"/>
            <a:ext cx="1243854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Pintér Zoltán, Zugor Zoltán: Képes civilizációtörténeti kronológia"/>
          <p:cNvPicPr>
            <a:picLocks noChangeAspect="1" noChangeArrowheads="1"/>
          </p:cNvPicPr>
          <p:nvPr/>
        </p:nvPicPr>
        <p:blipFill>
          <a:blip r:embed="rId5" cstate="print"/>
          <a:srcRect l="9086" t="11812" r="13679" b="12251"/>
          <a:stretch>
            <a:fillRect/>
          </a:stretch>
        </p:blipFill>
        <p:spPr bwMode="auto">
          <a:xfrm>
            <a:off x="5606906" y="4059070"/>
            <a:ext cx="136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Dr. Lakatos István (szerk.): 'Az író-vállalkozás' (Németh László életrajzi kronológia 1949-1975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7295" y="4554125"/>
            <a:ext cx="128659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0000" y="4563170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800000"/>
            <a:ext cx="6300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Általános adattárak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Összefoglaló megnevezés. Főbb típusai:</a:t>
            </a:r>
          </a:p>
          <a:p>
            <a:pPr marL="628650"/>
            <a:r>
              <a:rPr lang="hu-HU" i="1" dirty="0" smtClean="0"/>
              <a:t>Almanachok, évkönyvek</a:t>
            </a:r>
          </a:p>
          <a:p>
            <a:pPr marL="628650"/>
            <a:r>
              <a:rPr lang="hu-HU" i="1" dirty="0" smtClean="0"/>
              <a:t>Eseménytárak</a:t>
            </a:r>
          </a:p>
          <a:p>
            <a:pPr marL="628650"/>
            <a:r>
              <a:rPr lang="hu-HU" i="1" dirty="0" smtClean="0"/>
              <a:t>Cím-és névtárak</a:t>
            </a:r>
          </a:p>
          <a:p>
            <a:pPr marL="628650"/>
            <a:r>
              <a:rPr lang="hu-HU" i="1" dirty="0" smtClean="0"/>
              <a:t>Helységnévtárak</a:t>
            </a:r>
          </a:p>
          <a:p>
            <a:endParaRPr lang="hu-HU" dirty="0" smtClean="0"/>
          </a:p>
          <a:p>
            <a:r>
              <a:rPr lang="hu-HU" dirty="0" smtClean="0"/>
              <a:t>Jellemzőik:</a:t>
            </a:r>
          </a:p>
          <a:p>
            <a:r>
              <a:rPr lang="hu-HU" dirty="0" smtClean="0"/>
              <a:t>Gyors, adatszerű tájékoztatásra, ténykérdések megválaszolására alkalmasak (statisztikai adatok, dátumok, stb.)</a:t>
            </a:r>
          </a:p>
          <a:p>
            <a:r>
              <a:rPr lang="hu-HU" dirty="0" smtClean="0"/>
              <a:t>Kevésbé magyarázatosak, mint az enciklopédiák, lexikonok. Adataikat gyakran táblázatos formában, magyarázatok nélkül közlik.</a:t>
            </a:r>
          </a:p>
          <a:p>
            <a:r>
              <a:rPr lang="hu-HU" dirty="0" smtClean="0"/>
              <a:t>Tipizálásuk nehézkes, sok közöttük az átmeneti  változat.</a:t>
            </a:r>
          </a:p>
          <a:p>
            <a:endParaRPr lang="hu-H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0000" y="4563170"/>
            <a:ext cx="144016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476000"/>
            <a:ext cx="64624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Almanachok, évkönyvek</a:t>
            </a:r>
            <a:r>
              <a:rPr lang="hu-HU" dirty="0" smtClean="0"/>
              <a:t>: </a:t>
            </a:r>
          </a:p>
          <a:p>
            <a:r>
              <a:rPr lang="hu-HU" dirty="0" smtClean="0"/>
              <a:t>Szinonimaként használjuk, történeti kialakulásuk eltérő.</a:t>
            </a:r>
          </a:p>
          <a:p>
            <a:endParaRPr lang="hu-HU" dirty="0" smtClean="0"/>
          </a:p>
          <a:p>
            <a:r>
              <a:rPr lang="hu-HU" b="1" dirty="0" smtClean="0"/>
              <a:t>Eseménytárak, évforduló naptárak</a:t>
            </a:r>
          </a:p>
          <a:p>
            <a:r>
              <a:rPr lang="hu-HU" dirty="0" smtClean="0"/>
              <a:t>Alapvető segédeszközei bármely kérdés történeti megközelítésének. Típusai: </a:t>
            </a:r>
          </a:p>
          <a:p>
            <a:pPr marL="342900" indent="-342900">
              <a:buAutoNum type="alphaLcParenR"/>
            </a:pPr>
            <a:r>
              <a:rPr lang="hu-HU" dirty="0" smtClean="0"/>
              <a:t>Kurrens és retrospektív eseménytárak </a:t>
            </a:r>
          </a:p>
          <a:p>
            <a:pPr marL="342900" indent="-342900">
              <a:buAutoNum type="alphaLcParenR"/>
            </a:pPr>
            <a:r>
              <a:rPr lang="hu-HU" dirty="0" smtClean="0"/>
              <a:t>Nemzetközi, nemzeti és helyi eseménytárak</a:t>
            </a:r>
          </a:p>
          <a:p>
            <a:pPr marL="342900" indent="-342900">
              <a:buAutoNum type="alphaLcParenR"/>
            </a:pPr>
            <a:r>
              <a:rPr lang="hu-HU" dirty="0" smtClean="0"/>
              <a:t>Önálló és rejtett eseménytárak</a:t>
            </a:r>
          </a:p>
          <a:p>
            <a:pPr marL="342900" indent="-342900"/>
            <a:endParaRPr lang="hu-HU" dirty="0" smtClean="0"/>
          </a:p>
          <a:p>
            <a:r>
              <a:rPr lang="hu-HU" b="1" dirty="0" smtClean="0"/>
              <a:t>Évforduló naptárak</a:t>
            </a:r>
          </a:p>
          <a:p>
            <a:r>
              <a:rPr lang="hu-HU" dirty="0" smtClean="0"/>
              <a:t>Napjainkra jellemzően kurrens változatai már csak elektronikus formában érhetőek el.</a:t>
            </a:r>
          </a:p>
        </p:txBody>
      </p:sp>
      <p:pic>
        <p:nvPicPr>
          <p:cNvPr id="34818" name="Picture 2" descr="szerk.: Dr. Scherer Norbert: Almanach (Bencés diákszövetség) 19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229200"/>
            <a:ext cx="1035115" cy="1483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0250" t="11250" r="19845" b="45551"/>
          <a:stretch>
            <a:fillRect/>
          </a:stretch>
        </p:blipFill>
        <p:spPr bwMode="auto">
          <a:xfrm>
            <a:off x="5292080" y="5385402"/>
            <a:ext cx="2943835" cy="132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0000" y="4563170"/>
            <a:ext cx="144016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476000"/>
            <a:ext cx="6300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Cím- és névtárak</a:t>
            </a:r>
            <a:r>
              <a:rPr lang="hu-HU" dirty="0" smtClean="0"/>
              <a:t> </a:t>
            </a:r>
          </a:p>
          <a:p>
            <a:r>
              <a:rPr lang="hu-HU" dirty="0" smtClean="0"/>
              <a:t>Címeket és neveket tartalmaznak.</a:t>
            </a:r>
          </a:p>
          <a:p>
            <a:endParaRPr lang="hu-HU" dirty="0" smtClean="0"/>
          </a:p>
          <a:p>
            <a:r>
              <a:rPr lang="hu-HU" b="1" dirty="0" smtClean="0"/>
              <a:t>Helységnévtárak</a:t>
            </a:r>
          </a:p>
          <a:p>
            <a:r>
              <a:rPr lang="hu-HU" dirty="0" smtClean="0"/>
              <a:t>Ezek az adattárak egy-egy ország, esetleg az egész világ lakott helységeire vonatkozó, fontos adatsorokat tartalmaznak. Közölhetnek kurrens vagy történeti adatokat. </a:t>
            </a:r>
          </a:p>
          <a:p>
            <a:r>
              <a:rPr lang="hu-HU" dirty="0" smtClean="0"/>
              <a:t> </a:t>
            </a:r>
          </a:p>
          <a:p>
            <a:endParaRPr lang="hu-HU" dirty="0" smtClean="0"/>
          </a:p>
        </p:txBody>
      </p:sp>
      <p:pic>
        <p:nvPicPr>
          <p:cNvPr id="4098" name="Picture 2" descr="Budapesti útmutató és címtár XVII. évfolyam 2007- Taxis zsebköny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1770" y="3786659"/>
            <a:ext cx="1981200" cy="26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://marvin.bookline.hu/product_images/601/B1002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6982" y="3780000"/>
            <a:ext cx="12672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0656" t="5400" r="30251" b="55901"/>
          <a:stretch>
            <a:fillRect/>
          </a:stretch>
        </p:blipFill>
        <p:spPr bwMode="auto">
          <a:xfrm>
            <a:off x="6118193" y="4644135"/>
            <a:ext cx="290930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0000" y="4968215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476000"/>
            <a:ext cx="6480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Biográfiák</a:t>
            </a:r>
          </a:p>
          <a:p>
            <a:endParaRPr lang="hu-HU" b="1" dirty="0" smtClean="0"/>
          </a:p>
          <a:p>
            <a:r>
              <a:rPr lang="hu-HU" dirty="0" smtClean="0"/>
              <a:t>Az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életrajzi tájékozódás eszközei </a:t>
            </a:r>
            <a:r>
              <a:rPr lang="hu-HU" dirty="0" smtClean="0"/>
              <a:t>igen sokrétűek.</a:t>
            </a:r>
          </a:p>
          <a:p>
            <a:r>
              <a:rPr lang="hu-HU" dirty="0" smtClean="0"/>
              <a:t>- Írókra, alkotókra korlátozódnak,  vagy bárki nevezetes személyre  is vonatkoznak (pl. közéleti személyek, politikusok, sportolók, stb.)</a:t>
            </a:r>
          </a:p>
          <a:p>
            <a:r>
              <a:rPr lang="hu-HU" dirty="0" smtClean="0"/>
              <a:t>- Visszatekintőek-e, azaz </a:t>
            </a:r>
            <a:r>
              <a:rPr lang="hu-HU" dirty="0" err="1" smtClean="0"/>
              <a:t>retrospektívek</a:t>
            </a:r>
            <a:r>
              <a:rPr lang="hu-HU" dirty="0" smtClean="0"/>
              <a:t> és már lezárult életpályával rendelkező személyek életrajzát ismertetik, vagy az  élőkkel foglalkoznak, kurrensek. </a:t>
            </a:r>
          </a:p>
          <a:p>
            <a:r>
              <a:rPr lang="hu-HU" dirty="0" smtClean="0"/>
              <a:t>- Az egyetemes életrajzgyűjtemények mellett a nemzeti eszközök típusát is meg kell különböztetni.</a:t>
            </a:r>
          </a:p>
          <a:p>
            <a:endParaRPr lang="hu-HU" dirty="0" smtClean="0"/>
          </a:p>
          <a:p>
            <a:r>
              <a:rPr lang="hu-HU" dirty="0" smtClean="0"/>
              <a:t>Az életrajzi tájékozódás eszközeihez tartoznak az álnévlexikonok és</a:t>
            </a:r>
          </a:p>
          <a:p>
            <a:r>
              <a:rPr lang="hu-HU" dirty="0" smtClean="0"/>
              <a:t>névtelen művek szerzőit tartalmazó összeállítások.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21937" t="11214" r="39532" b="51436"/>
          <a:stretch>
            <a:fillRect/>
          </a:stretch>
        </p:blipFill>
        <p:spPr bwMode="auto">
          <a:xfrm>
            <a:off x="5346317" y="5409360"/>
            <a:ext cx="2079759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Kenyeres Ágnes: Magyar életrajzi lexikon I-II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6785" y="5229360"/>
            <a:ext cx="9984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 descr="Fonó Györgyné-Kis Tamás(szerk): Ki kicsoda? 19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7355" y="5229360"/>
            <a:ext cx="1015323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6" name="Picture 8" descr="http://marvin.bookline.hu/product_images/1024/11110045059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6465" y="5229360"/>
            <a:ext cx="1028572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AutoShape 8" descr="Podmaniczky-Degenfeld Könyvtá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8" name="AutoShape 14" descr="data:image/jpeg;base64,/9j/4AAQSkZJRgABAQAAAQABAAD/2wCEAAkGBhQSEBQUExQUFRQWGCAaGBcVGB4cHRcdHB0fHR8bHCAdHiYhHyIjIB0bJjEkJCcqLCwuHR8zNTAqNTAsLCkBCQoKDgwOGg8PGjUkHCQsLCksLSwrNSkpLi4wLSoyKTQsMSwtKjUwKSwvLyktNSwsLCwqLCwsKSwsNSwsLCkpKf/AABEIAE4AdwMBIgACEQEDEQH/xAAbAAACAgMBAAAAAAAAAAAAAAAFBgAEAQMHAv/EAD8QAAIBAgMDBgwFAwQDAAAAAAECAwQRABIhBQYxBxMiQVFhFRYyVGNxgZGTobPSFCM0UnMlNbEz4fDxtMHC/8QAGgEAAwEBAQEAAAAAAAAAAAAAAAEEBQMCBv/EAC0RAAEDAgIIBgMBAAAAAAAAAAEAAhEDEiFRBDFhcZGxweEFEzNBofBSctEy/9oADAMBAAIRAxEAPwDoO+W1iCsBUFZHjBuLggypoRgj4ApvNqf4Kfbhe32/VQ/yR/VXA/lcrcsUSrJIrknoKWAZLalraGxt7ziesYMq3RmOqQwGJJ5BGNs1uz6cNeCCR1GYxxQxswA4lrLZQO1iMe93JqGtiMkVPCLGzI0MeZT1XsCNeo/74UdmVq0u04yUJDUcYyoFGYmJSeJA1IPXiQbQj2dtNnRJlp5o2Yx5NbgFrIATcAjS3AE8BjgHY/CtdRhhAJmLgZ4hdE8AU3m9P8FPtxPAFN5vT/BT7cLA5XaEwxSgzESOIyojN42Iv0j5OgN7KSSOAONc3LJQpO8Tc+AhytJzZyhgSCCPKHtGO9hyWX5x/JNEuxqRQC0FMoJAGaKMXJ0A1HE9mPfgCm82p/gp9uOf8oG9+y6umhSSWd42kuJKdT+WVFjmzgA6N5IBPA9hwaruVPZ1MkKiYyghR+WC5VbAZnJtrbiPK46YLNiPOOfymXwBTeb0/wAFPtxPAFN5vT/Bj+3AHbXKbSQCIIXqnmGZI6YZ2K69LqtwOnHQ6YD7xcq0Hg8SRc5HLM2RFcWdVVgHewJ0ADKD1tw4HBZsQapzTv4ApvN6f4Mf24ngCm83p/gp9uM7H2xFVQrPCSY3vlJBB0JHA+r5Yu4UL15js1R8AU3m9P8ABT7cTwBTeb0/wY/txexMKAi92aVd9tjQJQTssEKsAtisaAj8xBxAv14xi5v5/bp/Un1UxnE9bWt3w5xNIzn0CH77fqof5Y/qLivytw3oVb9so+YYY377fqof5I/qrjTyr84aRUSN2UvmdlFwgUaXtrqTx4aerFNf33LK0L1GfseQVCihhO0Y5JjCIko4lvMyBSxjWwAc6mxv3YNw0VNNWQyUwhyU4dneEKBmYBVW6ixNszHsFu3C9unu7s6tQWinLoi86zMwXNYCwObW+pAHUOrHQaTZkUUXNRxqsdiMoGhvxv2378cmCV30moGGBMgRjgOZXPeRcRyU1SGCMwrGkVTY5TkTKwHVrex7jbAbYm0Ib7wqZI/zA5jBYdPKk/kgnpWJHC/VjpWxNzKOjleWnhWN3GUkEkAXvZQSbA6cONhintXk12dUNmkpkDXuTGTHc9+QgYpuErJtMBcpr5VO7lAuYEfi2Dd3lkg9mhv7cHt4YUfeRYl5rJNTCO5ylVDIeko4McoGUcL26hhi383XimOzqRUWOJqkllQBRlWNmbh2gWv34N7S3BoJijSU0ZMQAW1x0U4KQDqoHUcO4JWlJe3aWCj25smNCkUUUTDVgMoPOWLE/uJ4niScbeXKoQwUgzAkVFzrfTIb/wDrDJtPdqn2gA9RErftsLEDqGYWPs4anFvaG6dLURCKWFGRfJFrFdLdEjUaY8B2IK924EK+m3FOpRwCdDxFu24xfhmVxdSCO7FGkoFijSNFCoihVUdQGgGMWMbFlF+1e3vHfjwvaJYmPEMwYXH/AF3Y94aSAb+f26o9SfVTGcTfz+3T+pPqpiYmra1veG+kd/QIdvt+qh/lj+quHDChvt+qh/lj+ouC+9e2JKWmeaONXKi5zNYLwF7cW1PAW9eK6hgzsWJTaXgNGsk9FcSKGmRiBHClyzHRVueJJOmuNA3lpfOafs/1U+7HOt7Z5JKagknmd1mbM6AKqqOj5IABuFJ8on2YtRUOx46xAJJLq/AkmEsDoCzC9ge+2nHHC/HBXjRBbc4knHUJ1LpuJiXxAf8An/PZjqs1Vp9nq8sUpvmizZezpjKSfZ/k4xtSS0L62JFh6zoMa9jbVWpi51PIzugPbkYpf1G18adtPrCL6Fzf2A/4wFAWyljsqjsGLBlVfKZRwGpA8o5V950HadMeEOOfcoUP9Y2TYkc5IoZQeIilR1uO4s1vbhtEocYXSSMaZMbgwIuCCO0HGmTCTVXZ7Xmk1NgBp2k9fywTwK2ewE8g/coPuP8Avgrf54AgoBv5/bp/Un1UxnGN/B/Tp/Un1UxnE1bWt3w30jv6BDt9v1UP8kf1VwR39P8ATaq/7P8A6XA7fb9VD/LH9VcWt+tk1VVCIafmwjG8hdiCbcFFlOnWfUMVVvfcsjRoubJgXfxJO3aV5tnbLSNGdmVxZRc6EDDXyl0KDZhCqAEdMgA4a2sPWMCabczakcSolYEVBZUV2AA7LgYO7A2FWEj8fMkqIQyILHpgmzM2UE24211t2YnAOIjWtCpUaC1wcCGkmMZMmckq7ic4Nu1aO8ulOhZGbTNliFiOHRuQOzAvciklk2btapNVOJDzgJDDUxxiTMbg6tfKSLEDgexmpuT2rTa09WtZlimBzFVXnCDb8sBlKjLYWfXgNL417A5NKmlFZAtWPws8bqisl2zSLkLvwsVXTonpaaC2K5HJYhkmYzShs2klp93Hq4amoR3bIUDjIFEhWyi11J4kg64u7L3Um8G1jJVSGkNLzqg63lCc5IFN/J0ZCR5RJ42uWCk5OKvwRLs+SeEfmBomVWPRvmObgdWv6u/qLbM3Vqjsh6KoljWQxmKNoQbKltAxPG+oNgNCevXDLkg3kuZbX/ES7Cp6mSqkbm5Qqx6AAZmCsWHSZhYWJ4Dv1wa2vsJTtfZQeSR5JorzSZ2UsQrarY9DQHySO3iTglWclk52PHS88DMr84wt0Ovog2zELckHifVwsba5P5pHp6iCtYVEEaohkVcvRFriw0vc3uG44LhzRacskr7PompTtoU088QpbCOz3Gra3BFibDyuOLu4G7Us0eYVMppqiA/iVzG5la/RRr3zAWLN35Te5AIbJ5P6xo63nqmMy1i2kCICoa+jlujbr0Udfdg5udu3X0dKaeQ07KtxEUvoDc3a9r6nha/ecIuwwTDccUo8n26Jr6bM9TOopau0eVz5CKpsNbKbkWI4a4xVbKkravaoqqiZ3oUZqdkIjVSAxByqLDgOGp11w48m+6FXs/no5pIXhZs65Acxc2DE3tYWUaa+zrC0Gwp5NobTanqqSRZkKT9FyY2cNZVANrgA65iO0A6Yc4lKMAtuxa15d2S8jtI5JBZySSBUgDU9gFvZiY0bsi262umrf+ViYir/AO19F4X6J39AmXfb9VD/ACx/VXDhkPYfdgLvRu1+IcHMB68A/EL0nzOLXNJMhYTXNtg/dW1O2Q9h92JkPYfdhJ8QvSfM4niF6T5nHmwpyzM8O6dsh7D7sTIew+7CT4hek+ZxPEL0nzOCwolmZ4d07ZD2H3YmQ9h92EnxC9J8zieIXpPmcFhRLMzw7p2yHsPuxSm2IjMWKtc9hIHuGFbxC9J8zieIPpPmcFhRLczw7pzipsosq2HcMe8h7D7sJPiF6T5nE8QvSfM4LCiWZnh3TtkPYfdhTr+Twfi/xVLNLSSP/rc2oZZQeN1YFQ1+uxHXa+pq+IXpPmcTxB9J8zhhrgkbD7nh3VneHYcdJseWCFSsaBbXJJJMykkk8SSSfbiYIbE3KhUESokoP7xm/wA4xji+g5xlaGi6bToMtgnGfuK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540000" y="5544000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2520000" y="1800000"/>
            <a:ext cx="64357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Mi köze van az információrobbanásnak a tájékoztatási eszközökhöz?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megnevezések </a:t>
            </a:r>
            <a:r>
              <a:rPr lang="hu-HU" dirty="0" smtClean="0"/>
              <a:t>ismeretesek </a:t>
            </a:r>
            <a:r>
              <a:rPr lang="hu-HU" dirty="0" smtClean="0"/>
              <a:t>a kézikönyvtár fogalmára?</a:t>
            </a:r>
          </a:p>
          <a:p>
            <a:pPr marL="342900" indent="-342900">
              <a:buAutoNum type="arabicPeriod"/>
            </a:pPr>
            <a:r>
              <a:rPr lang="hu-HU" dirty="0" smtClean="0"/>
              <a:t>Mi a különbség az enciklopédia és a lexikon felépítése, szerkezete között?</a:t>
            </a:r>
          </a:p>
          <a:p>
            <a:pPr marL="342900" indent="-342900">
              <a:buAutoNum type="arabicPeriod"/>
            </a:pPr>
            <a:r>
              <a:rPr lang="hu-HU" dirty="0" smtClean="0"/>
              <a:t>Melyik  híres XIX. századi magyar nagylexikonból készült CD?</a:t>
            </a:r>
          </a:p>
          <a:p>
            <a:pPr marL="342900" indent="-342900">
              <a:buAutoNum type="arabicPeriod"/>
            </a:pPr>
            <a:r>
              <a:rPr lang="hu-HU" dirty="0" smtClean="0"/>
              <a:t>Soroljon </a:t>
            </a:r>
            <a:r>
              <a:rPr lang="hu-HU" dirty="0" smtClean="0"/>
              <a:t>fel szótár típusokat! </a:t>
            </a:r>
          </a:p>
          <a:p>
            <a:pPr marL="342900" indent="-342900">
              <a:buAutoNum type="arabicPeriod"/>
            </a:pPr>
            <a:r>
              <a:rPr lang="hu-HU" dirty="0" smtClean="0"/>
              <a:t>Egy földrajzi világatlaszt milyen </a:t>
            </a:r>
            <a:r>
              <a:rPr lang="hu-HU" dirty="0" smtClean="0"/>
              <a:t>adat-összeállításokkal </a:t>
            </a:r>
            <a:r>
              <a:rPr lang="hu-HU" dirty="0" smtClean="0"/>
              <a:t>egészíthetnek ki? (Ld. a dia jegyzet oldalát!)</a:t>
            </a:r>
          </a:p>
          <a:p>
            <a:pPr marL="342900" indent="-342900">
              <a:buAutoNum type="arabicPeriod"/>
            </a:pPr>
            <a:r>
              <a:rPr lang="hu-HU" dirty="0" smtClean="0"/>
              <a:t>Igaz-e az az állítás, hogy a kronológiák csak történeti időrendre vonatkozhatnak?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eredetű szó az almanach?</a:t>
            </a:r>
          </a:p>
          <a:p>
            <a:pPr marL="342900" indent="-342900">
              <a:buAutoNum type="arabicPeriod"/>
            </a:pPr>
            <a:r>
              <a:rPr lang="hu-HU" dirty="0" smtClean="0"/>
              <a:t>Melyik megyében van Sáránd? </a:t>
            </a:r>
            <a:br>
              <a:rPr lang="hu-HU" dirty="0" smtClean="0"/>
            </a:br>
            <a:r>
              <a:rPr lang="hu-HU" dirty="0" smtClean="0"/>
              <a:t>(Segítség:  </a:t>
            </a:r>
            <a:r>
              <a:rPr lang="hu-HU" dirty="0" smtClean="0"/>
              <a:t>a </a:t>
            </a:r>
            <a:r>
              <a:rPr lang="hu-HU" dirty="0" smtClean="0"/>
              <a:t>KSH-kép linkje!)</a:t>
            </a:r>
          </a:p>
          <a:p>
            <a:pPr marL="342900" indent="-342900">
              <a:buAutoNum type="arabicPeriod"/>
            </a:pPr>
            <a:r>
              <a:rPr lang="hu-HU" dirty="0" smtClean="0"/>
              <a:t>Milyen típusú segédkönyvre lenne </a:t>
            </a:r>
            <a:r>
              <a:rPr lang="hu-HU" dirty="0" smtClean="0"/>
              <a:t>szükség </a:t>
            </a:r>
            <a:r>
              <a:rPr lang="hu-HU" dirty="0" smtClean="0"/>
              <a:t>annak kiderítéséhez, hogy mi a valódi neve a George B. </a:t>
            </a:r>
            <a:r>
              <a:rPr lang="hu-HU" dirty="0" err="1" smtClean="0"/>
              <a:t>Marwell</a:t>
            </a:r>
            <a:r>
              <a:rPr lang="hu-HU" dirty="0" smtClean="0"/>
              <a:t> nevű  írónak?  </a:t>
            </a:r>
          </a:p>
          <a:p>
            <a:pPr marL="342900" indent="-342900">
              <a:buAutoNum type="arabicPeriod"/>
            </a:pPr>
            <a:endParaRPr lang="hu-H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uhaus 93" pitchFamily="82" charset="0"/>
              </a:rPr>
              <a:t>Tájékoztatási eszközök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61510" y="1133745"/>
            <a:ext cx="59856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XV. században a </a:t>
            </a:r>
            <a:r>
              <a:rPr lang="hu-HU" i="1" dirty="0" smtClean="0"/>
              <a:t>könyvnyomtatás</a:t>
            </a:r>
            <a:r>
              <a:rPr lang="hu-HU" dirty="0" smtClean="0"/>
              <a:t> feltalálásával megnyílt a lehetősége a könyvek, írások széleskörű elterjedésére, s ez magával hozta az információk túláradását, a dokumentumok túltermelésének lehetőségét. </a:t>
            </a:r>
          </a:p>
          <a:p>
            <a:endParaRPr lang="hu-HU" dirty="0" smtClean="0"/>
          </a:p>
          <a:p>
            <a:r>
              <a:rPr lang="hu-HU" dirty="0" smtClean="0"/>
              <a:t>A XIX. század problémája az információhiány volt, ez a </a:t>
            </a:r>
            <a:r>
              <a:rPr lang="hu-HU" i="1" dirty="0" smtClean="0"/>
              <a:t>nyomdatechnika</a:t>
            </a:r>
            <a:r>
              <a:rPr lang="hu-HU" dirty="0" smtClean="0"/>
              <a:t> kialakulásával (ipari forradalom), a közoktatás  bevezetésével megoldódott. </a:t>
            </a:r>
          </a:p>
          <a:p>
            <a:endParaRPr lang="hu-HU" dirty="0" smtClean="0"/>
          </a:p>
          <a:p>
            <a:r>
              <a:rPr lang="hu-HU" dirty="0" smtClean="0"/>
              <a:t>A XX. században az évente megjelenő dokumentumok száma az előző évi 100-szorosára növekedett.</a:t>
            </a:r>
          </a:p>
        </p:txBody>
      </p:sp>
      <p:pic>
        <p:nvPicPr>
          <p:cNvPr id="21508" name="Picture 4" descr="http://m.blog.hu/bd/bdk/image/10/04/guten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170" y="1493785"/>
            <a:ext cx="2639870" cy="263987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161510" y="4374105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Napjainkra az </a:t>
            </a:r>
            <a:r>
              <a:rPr lang="hu-HU" i="1" dirty="0" smtClean="0"/>
              <a:t>elektronikus információ</a:t>
            </a:r>
            <a:r>
              <a:rPr lang="hu-HU" dirty="0" smtClean="0"/>
              <a:t>rögzítésnek és továbbításnak köszönhetően a papíralapú dokumentumokhoz elektronikusan létrehozott írásművek, hangok, álló- és mozgóképek </a:t>
            </a:r>
            <a:r>
              <a:rPr lang="hu-HU" i="1" dirty="0" smtClean="0"/>
              <a:t>szakadatlan áradata </a:t>
            </a:r>
            <a:r>
              <a:rPr lang="hu-HU" dirty="0" smtClean="0"/>
              <a:t>társult. Mindez elvezetett az </a:t>
            </a:r>
            <a:r>
              <a:rPr lang="hu-HU" b="1" dirty="0" smtClean="0"/>
              <a:t>információrobbanás</a:t>
            </a:r>
            <a:r>
              <a:rPr lang="hu-HU" dirty="0" smtClean="0"/>
              <a:t>hoz.</a:t>
            </a:r>
          </a:p>
          <a:p>
            <a:r>
              <a:rPr lang="hu-HU" dirty="0" smtClean="0"/>
              <a:t>További  gondot jelent, hogy a megszerzett </a:t>
            </a:r>
            <a:r>
              <a:rPr lang="hu-HU" b="1" dirty="0" smtClean="0"/>
              <a:t>ismeretek</a:t>
            </a:r>
            <a:r>
              <a:rPr lang="hu-HU" dirty="0" smtClean="0"/>
              <a:t> </a:t>
            </a:r>
            <a:r>
              <a:rPr lang="hu-HU" b="1" dirty="0" smtClean="0"/>
              <a:t>gyorsan </a:t>
            </a:r>
            <a:r>
              <a:rPr lang="hu-HU" dirty="0" smtClean="0"/>
              <a:t>el</a:t>
            </a:r>
            <a:r>
              <a:rPr lang="hu-HU" b="1" dirty="0" smtClean="0"/>
              <a:t>avulnak</a:t>
            </a:r>
            <a:r>
              <a:rPr lang="hu-HU" dirty="0" smtClean="0"/>
              <a:t> és </a:t>
            </a:r>
            <a:r>
              <a:rPr lang="hu-HU" b="1" dirty="0" smtClean="0"/>
              <a:t>szóródnak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  XXI.  problémája az, hogy hogyan szűrjük ki a felesleges és hiteltelen információkat, </a:t>
            </a:r>
            <a:b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 megmaradtakból pedig hogyan építsünk tudást. 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39552" y="1800000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800000"/>
            <a:ext cx="62556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 tájékoztatástudomány az információk rendszerezésével és szolgáltatásával foglalkozik.  </a:t>
            </a:r>
            <a:r>
              <a:rPr lang="hu-HU" dirty="0" smtClean="0"/>
              <a:t>A tájékoztatási eszközöknek két típusát különböztetik meg: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b="1" dirty="0" smtClean="0"/>
              <a:t>első típus</a:t>
            </a:r>
            <a:r>
              <a:rPr lang="hu-HU" dirty="0" smtClean="0"/>
              <a:t>ba tartoznak a (szak)irodalmat, vagy a (szak)irodalom valamely részét </a:t>
            </a:r>
            <a:r>
              <a:rPr lang="hu-HU" dirty="0" err="1" smtClean="0"/>
              <a:t>számbavevő</a:t>
            </a:r>
            <a:r>
              <a:rPr lang="hu-HU" dirty="0" smtClean="0"/>
              <a:t> eszközök: </a:t>
            </a:r>
          </a:p>
          <a:p>
            <a:r>
              <a:rPr lang="hu-HU" dirty="0" smtClean="0"/>
              <a:t>bibliográfiák, bibliográfiai adatbázisok és a katalógusok (akár hagyományos cédulaformában vagy nyomtatva, akár számítógépi katalógus formában). Ezeket hívják </a:t>
            </a:r>
            <a:r>
              <a:rPr lang="hu-HU" i="1" dirty="0" smtClean="0"/>
              <a:t>szakirodalmi tájékoztatási eszközök</a:t>
            </a:r>
            <a:r>
              <a:rPr lang="hu-HU" dirty="0" smtClean="0"/>
              <a:t>nek.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b="1" dirty="0" smtClean="0"/>
              <a:t>másik típus</a:t>
            </a:r>
            <a:r>
              <a:rPr lang="hu-HU" dirty="0" smtClean="0"/>
              <a:t>ba azok az eszközök tartoznak, amelyek az </a:t>
            </a:r>
            <a:r>
              <a:rPr lang="hu-HU" b="1" i="1" dirty="0" smtClean="0">
                <a:solidFill>
                  <a:schemeClr val="accent2">
                    <a:lumMod val="75000"/>
                  </a:schemeClr>
                </a:solidFill>
              </a:rPr>
              <a:t>információ</a:t>
            </a:r>
            <a:r>
              <a:rPr lang="hu-HU" dirty="0" smtClean="0"/>
              <a:t>, adat, tény, definíció, stb. </a:t>
            </a:r>
            <a:r>
              <a:rPr lang="hu-HU" b="1" i="1" dirty="0" smtClean="0">
                <a:solidFill>
                  <a:schemeClr val="accent2">
                    <a:lumMod val="75000"/>
                  </a:schemeClr>
                </a:solidFill>
              </a:rPr>
              <a:t>közvetlen</a:t>
            </a:r>
            <a:r>
              <a:rPr lang="hu-HU" dirty="0" smtClean="0"/>
              <a:t> </a:t>
            </a:r>
            <a:r>
              <a:rPr lang="hu-HU" b="1" i="1" dirty="0" smtClean="0">
                <a:solidFill>
                  <a:schemeClr val="accent2">
                    <a:lumMod val="75000"/>
                  </a:schemeClr>
                </a:solidFill>
              </a:rPr>
              <a:t>elérés</a:t>
            </a:r>
            <a:r>
              <a:rPr lang="hu-HU" dirty="0" smtClean="0"/>
              <a:t>ét biztosítják, nem csak annak forrását nyújtják:  lexikonok, címtárak, szótárak, atlaszok, stb. tartoznak ide. Ezeket </a:t>
            </a:r>
            <a:r>
              <a:rPr lang="hu-HU" i="1" dirty="0" err="1" smtClean="0"/>
              <a:t>faktográfiai</a:t>
            </a:r>
            <a:r>
              <a:rPr lang="hu-HU" i="1" dirty="0" smtClean="0"/>
              <a:t> eszközök</a:t>
            </a:r>
            <a:r>
              <a:rPr lang="hu-HU" dirty="0" smtClean="0"/>
              <a:t>nek nevezik. (</a:t>
            </a:r>
            <a:r>
              <a:rPr lang="hu-HU" dirty="0" err="1" smtClean="0"/>
              <a:t>Factum</a:t>
            </a:r>
            <a:r>
              <a:rPr lang="hu-HU" dirty="0" smtClean="0"/>
              <a:t> = tény, cselekedet latin szóból.)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39552" y="1800000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800000"/>
            <a:ext cx="62556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 új feladattal való ismerkedéskor az első lépés mindig a </a:t>
            </a:r>
          </a:p>
          <a:p>
            <a:r>
              <a:rPr lang="hu-HU" dirty="0" smtClean="0"/>
              <a:t> gyors, átfogó tájékozódás, fogalmak tisztázása, alapadatok megszerzése. Erre a célra a </a:t>
            </a:r>
            <a:r>
              <a:rPr lang="hu-HU" b="1" i="1" dirty="0" smtClean="0">
                <a:solidFill>
                  <a:schemeClr val="accent2">
                    <a:lumMod val="75000"/>
                  </a:schemeClr>
                </a:solidFill>
              </a:rPr>
              <a:t>közvetlen tájékoztató eszközök</a:t>
            </a:r>
            <a:r>
              <a:rPr lang="hu-HU" dirty="0" smtClean="0"/>
              <a:t>, az emberiség meglevő ismereteit tömören és rendszerezve tartalmazó  segédkönyvek szolgálnak.</a:t>
            </a:r>
          </a:p>
          <a:p>
            <a:endParaRPr lang="hu-HU" dirty="0" smtClean="0"/>
          </a:p>
          <a:p>
            <a:r>
              <a:rPr lang="hu-HU" b="1" dirty="0" smtClean="0"/>
              <a:t>Kézikönyvtár, segédkönyvtár, </a:t>
            </a:r>
            <a:r>
              <a:rPr lang="hu-HU" b="1" dirty="0" err="1" smtClean="0"/>
              <a:t>referensz</a:t>
            </a:r>
            <a:r>
              <a:rPr lang="hu-HU" b="1" dirty="0" smtClean="0"/>
              <a:t> könyvtár: </a:t>
            </a:r>
            <a:br>
              <a:rPr lang="hu-HU" b="1" dirty="0" smtClean="0"/>
            </a:b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 könyvtárban tájékoztatási, tájékozódási célra kiemelt és külön kezelt, jellemzően csak helyben használható információhordozók gyűjteménye: </a:t>
            </a:r>
            <a:r>
              <a:rPr lang="hu-HU" dirty="0" smtClean="0"/>
              <a:t>lexikonok, enciklopédiák, szótárak, bibliográfiák, adattárak, adatbázisok, stb.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referensz</a:t>
            </a:r>
            <a:r>
              <a:rPr lang="hu-HU" dirty="0" smtClean="0"/>
              <a:t> műveket nem folyamatos olvasásra szánják, hanem arra, hogy a keresett adatot többféleképpen, akár a szempontok kombinálásával biztonságosan meg lehessen találni.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referensz</a:t>
            </a:r>
            <a:r>
              <a:rPr lang="hu-HU" dirty="0" smtClean="0"/>
              <a:t> könyvek belső szerkezete, elrendezése mindig szisztematikus.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0000" y="2357925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800000"/>
            <a:ext cx="64622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Enciklopédia</a:t>
            </a:r>
            <a:r>
              <a:rPr lang="hu-HU" dirty="0" smtClean="0"/>
              <a:t>: görög eredetű, teljes tudományt, a tudás egészét jelenti.</a:t>
            </a:r>
          </a:p>
          <a:p>
            <a:endParaRPr lang="hu-HU" dirty="0" smtClean="0"/>
          </a:p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Az enciklopédiák az emberi tudás egészét vagy valamely részterületét címszavakban,  szócikkekben és részletesen,  tudományos igénnyel tárgyaló művek. </a:t>
            </a:r>
          </a:p>
          <a:p>
            <a:endParaRPr lang="hu-HU" dirty="0" smtClean="0"/>
          </a:p>
          <a:p>
            <a:r>
              <a:rPr lang="hu-HU" dirty="0" smtClean="0"/>
              <a:t>A külön szócikk alatt nem szereplő fogalmakat  </a:t>
            </a:r>
            <a:r>
              <a:rPr lang="hu-HU" i="1" dirty="0" smtClean="0"/>
              <a:t>mutatórendszer</a:t>
            </a:r>
            <a:r>
              <a:rPr lang="hu-HU" dirty="0" smtClean="0"/>
              <a:t> (tárgy-, név-, hely- stb. mutatók ) segítségével találhatók meg. </a:t>
            </a:r>
            <a:br>
              <a:rPr lang="hu-HU" dirty="0" smtClean="0"/>
            </a:br>
            <a:r>
              <a:rPr lang="hu-HU" dirty="0" smtClean="0"/>
              <a:t>A szócikkek magyarázatát rendszerint a további tanulmányozást segítő </a:t>
            </a:r>
            <a:r>
              <a:rPr lang="hu-HU" i="1" dirty="0" smtClean="0"/>
              <a:t>Irodalomjegyzék</a:t>
            </a:r>
            <a:r>
              <a:rPr lang="hu-HU" dirty="0" smtClean="0"/>
              <a:t> követi.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'encyclopedie De Diderot Et D'alembert Ou Dictionnaire Raisonne Des Sciences, Des Arts Et Des Metiers de Diderot Et D'alembert"/>
          <p:cNvPicPr>
            <a:picLocks noChangeAspect="1" noChangeArrowheads="1"/>
          </p:cNvPicPr>
          <p:nvPr/>
        </p:nvPicPr>
        <p:blipFill>
          <a:blip r:embed="rId3" cstate="print"/>
          <a:srcRect l="21000" t="14000" r="21251" b="14251"/>
          <a:stretch>
            <a:fillRect/>
          </a:stretch>
        </p:blipFill>
        <p:spPr bwMode="auto">
          <a:xfrm>
            <a:off x="2816805" y="1368000"/>
            <a:ext cx="1477756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britannica.jpg"/>
          <p:cNvPicPr>
            <a:picLocks noChangeAspect="1" noChangeArrowheads="1"/>
          </p:cNvPicPr>
          <p:nvPr/>
        </p:nvPicPr>
        <p:blipFill>
          <a:blip r:embed="rId4" cstate="print"/>
          <a:srcRect l="1432" t="26745" r="2638" b="27407"/>
          <a:stretch>
            <a:fillRect/>
          </a:stretch>
        </p:blipFill>
        <p:spPr bwMode="auto">
          <a:xfrm>
            <a:off x="2520000" y="3541003"/>
            <a:ext cx="4140460" cy="1112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3.bp.blogspot.com/_C-fayICGZ4Y/TEP9FOLVWpI/AAAAAAAAQA8/WP0CRG8alBs/s1600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2270" y="1368000"/>
            <a:ext cx="1828646" cy="3285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6" name="Picture 8" descr="http://konyvtarkozosseg.uw.hu/enciklopedia/wgc_media/photos/Kepes_butor_encikloped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0000" y="4896000"/>
            <a:ext cx="1485165" cy="180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8" name="Picture 10" descr="http://www.arcanum.hu/data/kiadvanyok/normal/Muv_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9855" y="4896320"/>
            <a:ext cx="126760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0" name="Picture 12" descr="http://www.pannonbook.hu/raktar_antikv/termgal/014151/fot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2150" y="4896320"/>
            <a:ext cx="2477063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2" name="Picture 14" descr="http://www.antiquariat.de/giaqdata/hd3313/pic/346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368000"/>
            <a:ext cx="1845227" cy="18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églalap 9"/>
          <p:cNvSpPr/>
          <p:nvPr/>
        </p:nvSpPr>
        <p:spPr>
          <a:xfrm>
            <a:off x="540000" y="2357925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0000" y="2762970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800000"/>
            <a:ext cx="64622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Lexikon</a:t>
            </a:r>
            <a:r>
              <a:rPr lang="hu-HU" dirty="0" smtClean="0"/>
              <a:t>:  görög eredetű szó, régen szótárt jelentett.</a:t>
            </a:r>
          </a:p>
          <a:p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A lexikon megnevezés a rövidebb terjedelmű szócikkeket betűrendben, szótárszerűen tartalmazó ismerettárra vonatkozik. </a:t>
            </a:r>
          </a:p>
          <a:p>
            <a:r>
              <a:rPr lang="hu-HU" dirty="0" smtClean="0"/>
              <a:t>Az emberi ismereteket, részfogalmakat betűrendbe szedett,</a:t>
            </a:r>
          </a:p>
          <a:p>
            <a:r>
              <a:rPr lang="hu-HU" dirty="0" smtClean="0"/>
              <a:t>általában rövid magyarázatot tartalmazó szócikkekben adják</a:t>
            </a:r>
          </a:p>
          <a:p>
            <a:r>
              <a:rPr lang="hu-HU" dirty="0" smtClean="0"/>
              <a:t>meg. Irodalomjegyzéket általában nem tartalmaznak </a:t>
            </a:r>
            <a:br>
              <a:rPr lang="hu-HU" dirty="0" smtClean="0"/>
            </a:br>
            <a:r>
              <a:rPr lang="hu-HU" dirty="0" smtClean="0"/>
              <a:t>(pl. Nagy magyar lexikon)</a:t>
            </a:r>
          </a:p>
          <a:p>
            <a:endParaRPr lang="hu-HU" dirty="0" smtClean="0"/>
          </a:p>
          <a:p>
            <a:r>
              <a:rPr lang="hu-HU" dirty="0" smtClean="0"/>
              <a:t>Az enciklopédia és a lexikon megnevezés külön eszközökre utal, </a:t>
            </a:r>
          </a:p>
          <a:p>
            <a:r>
              <a:rPr lang="hu-HU" dirty="0" smtClean="0"/>
              <a:t>bár az egyes konkrét kiadványok megnevezésében sokszor szinonimaként használják. Nyelvterületenként is változik a szóhasználat.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Pallas</a:t>
            </a:r>
            <a:r>
              <a:rPr lang="hu-HU" dirty="0" smtClean="0"/>
              <a:t> Nagylexikon 18 kötete 1893-1900 között jelent meg. </a:t>
            </a:r>
            <a:br>
              <a:rPr lang="hu-HU" dirty="0" smtClean="0"/>
            </a:br>
            <a:r>
              <a:rPr lang="hu-HU" dirty="0" smtClean="0"/>
              <a:t>Az olyan lexikonok, mint a </a:t>
            </a:r>
            <a:r>
              <a:rPr lang="hu-HU" dirty="0" err="1" smtClean="0"/>
              <a:t>Pallas</a:t>
            </a:r>
            <a:r>
              <a:rPr lang="hu-HU" dirty="0" smtClean="0"/>
              <a:t>, soha nem évülnek el, szócikkei hitelesek, minta érvényűek. Színvonalára jellemző hogy CD-n is megjelent és a </a:t>
            </a:r>
            <a:r>
              <a:rPr lang="hu-HU" dirty="0" smtClean="0">
                <a:hlinkClick r:id="rId3"/>
              </a:rPr>
              <a:t>MEK</a:t>
            </a:r>
            <a:r>
              <a:rPr lang="hu-HU" dirty="0" smtClean="0"/>
              <a:t>-ben is megtalálható.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540000" y="2762970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http://www.antikapro.hu/images/2012/04/15/23116_2012040948.jpg"/>
          <p:cNvPicPr>
            <a:picLocks noChangeAspect="1" noChangeArrowheads="1"/>
          </p:cNvPicPr>
          <p:nvPr/>
        </p:nvPicPr>
        <p:blipFill>
          <a:blip r:embed="rId3" cstate="print"/>
          <a:srcRect b="12116"/>
          <a:stretch>
            <a:fillRect/>
          </a:stretch>
        </p:blipFill>
        <p:spPr bwMode="auto">
          <a:xfrm>
            <a:off x="3041830" y="1304093"/>
            <a:ext cx="1874066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s05.static.libri.hu/cover/7c/b/845241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071" y="1304093"/>
            <a:ext cx="2645781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://antikvar.hu/images/konyv/magyar-neprajzi-lexikon-a-e-d8_original_13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14065"/>
            <a:ext cx="1528656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http://www.sk-szeged.hu/statikus_html/kiallitas/nobel/kislexik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0267" y="4014065"/>
            <a:ext cx="1582132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http://www.antikvarium.hu/ant/foto.php?id=4236611&amp;h=150&amp;w=1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2210" y="4014065"/>
            <a:ext cx="1654320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40000" y="3258025"/>
            <a:ext cx="1476000" cy="3960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520000" y="1800000"/>
            <a:ext cx="64622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Szótárak</a:t>
            </a:r>
            <a:r>
              <a:rPr lang="hu-HU" dirty="0" smtClean="0"/>
              <a:t>: </a:t>
            </a:r>
            <a:r>
              <a:rPr lang="hu-HU" b="1" dirty="0" smtClean="0">
                <a:solidFill>
                  <a:schemeClr val="accent2">
                    <a:lumMod val="75000"/>
                  </a:schemeClr>
                </a:solidFill>
              </a:rPr>
              <a:t>fogalomtárak, amelyek egy-egy fogalom szűkszavú, többnyire csak nyelvi magyarázatát adják</a:t>
            </a:r>
            <a:r>
              <a:rPr lang="hu-HU" dirty="0" smtClean="0"/>
              <a:t>. Számuk rendkívül nagy, már számbavételükre is készültek bibliográfiák. </a:t>
            </a:r>
            <a:br>
              <a:rPr lang="hu-HU" dirty="0" smtClean="0"/>
            </a:br>
            <a:r>
              <a:rPr lang="hu-HU" dirty="0" smtClean="0"/>
              <a:t>Pl. Thomas </a:t>
            </a:r>
            <a:r>
              <a:rPr lang="hu-HU" dirty="0" err="1" smtClean="0"/>
              <a:t>Kabdebo-Neil</a:t>
            </a:r>
            <a:r>
              <a:rPr lang="hu-HU" dirty="0" smtClean="0"/>
              <a:t> Armstrong(1997):  </a:t>
            </a:r>
            <a:r>
              <a:rPr lang="hu-HU" dirty="0" err="1" smtClean="0"/>
              <a:t>Dictionary</a:t>
            </a:r>
            <a:r>
              <a:rPr lang="hu-HU" dirty="0" smtClean="0"/>
              <a:t>  of </a:t>
            </a:r>
            <a:r>
              <a:rPr lang="hu-HU" dirty="0" err="1" smtClean="0"/>
              <a:t>dictionaries</a:t>
            </a:r>
            <a:r>
              <a:rPr lang="hu-HU" dirty="0" smtClean="0"/>
              <a:t>, </a:t>
            </a:r>
            <a:r>
              <a:rPr lang="hu-HU" dirty="0" smtClean="0"/>
              <a:t>8500 angol vonatkozású művet ír le.</a:t>
            </a:r>
          </a:p>
          <a:p>
            <a:endParaRPr lang="hu-HU" dirty="0" smtClean="0"/>
          </a:p>
          <a:p>
            <a:r>
              <a:rPr lang="hu-HU" b="1" dirty="0" smtClean="0"/>
              <a:t>Egynyelvűek</a:t>
            </a:r>
          </a:p>
          <a:p>
            <a:r>
              <a:rPr lang="hu-HU" dirty="0" smtClean="0"/>
              <a:t>Teljes merítésűek, a teljes szókincset tartalmazzák.  </a:t>
            </a:r>
          </a:p>
          <a:p>
            <a:r>
              <a:rPr lang="hu-HU" i="1" dirty="0" smtClean="0"/>
              <a:t>Értelmező szótárak</a:t>
            </a:r>
            <a:r>
              <a:rPr lang="hu-HU" dirty="0" smtClean="0"/>
              <a:t>: a jelen nyelvállapotot tükrözik. </a:t>
            </a:r>
            <a:br>
              <a:rPr lang="hu-HU" dirty="0" smtClean="0"/>
            </a:br>
            <a:r>
              <a:rPr lang="hu-HU" dirty="0" smtClean="0"/>
              <a:t>Pl. A magyar nyelv értelmező szótára.</a:t>
            </a:r>
          </a:p>
          <a:p>
            <a:r>
              <a:rPr lang="hu-HU" i="1" dirty="0" smtClean="0"/>
              <a:t>Szófejtő szótárak</a:t>
            </a:r>
            <a:r>
              <a:rPr lang="hu-HU" dirty="0" smtClean="0"/>
              <a:t>:  történetileg írják le a szavak jelentését.</a:t>
            </a:r>
            <a:br>
              <a:rPr lang="hu-HU" dirty="0" smtClean="0"/>
            </a:br>
            <a:r>
              <a:rPr lang="hu-HU" dirty="0" smtClean="0"/>
              <a:t>Pl.: A magyar nyelv etimológiai szótára.</a:t>
            </a:r>
          </a:p>
          <a:p>
            <a:endParaRPr lang="hu-HU" b="1" dirty="0" smtClean="0"/>
          </a:p>
          <a:p>
            <a:r>
              <a:rPr lang="hu-HU" b="1" dirty="0" smtClean="0"/>
              <a:t>Két- és többnyelvű szótárak</a:t>
            </a:r>
          </a:p>
          <a:p>
            <a:r>
              <a:rPr lang="hu-HU" dirty="0" smtClean="0"/>
              <a:t>Ide sorolhatók az idegen nyelv és anyanyelv vagy ennek fordítottját közlő szótárak. </a:t>
            </a:r>
            <a:br>
              <a:rPr lang="hu-HU" dirty="0" smtClean="0"/>
            </a:br>
            <a:r>
              <a:rPr lang="hu-HU" dirty="0" smtClean="0"/>
              <a:t>Pl.: Bakos Ferenc: Idegen szavak és kifejezések </a:t>
            </a:r>
            <a:r>
              <a:rPr lang="hu-HU" dirty="0" err="1" smtClean="0"/>
              <a:t>kéziszótára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is_f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Digitalis_fotoalbum</Template>
  <TotalTime>2191</TotalTime>
  <Words>1297</Words>
  <Application>Microsoft Office PowerPoint</Application>
  <PresentationFormat>Diavetítés a képernyőre (4:3 oldalarány)</PresentationFormat>
  <Paragraphs>178</Paragraphs>
  <Slides>17</Slides>
  <Notes>17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Digitalis_fotoalbum</vt:lpstr>
      <vt:lpstr>Kézikönyvek</vt:lpstr>
      <vt:lpstr>Tájékoztatási eszközök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SzGabi</dc:creator>
  <cp:lastModifiedBy>Szűcs Gabriella</cp:lastModifiedBy>
  <cp:revision>218</cp:revision>
  <dcterms:created xsi:type="dcterms:W3CDTF">2011-05-20T18:12:25Z</dcterms:created>
  <dcterms:modified xsi:type="dcterms:W3CDTF">2017-02-23T15:17:24Z</dcterms:modified>
</cp:coreProperties>
</file>